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47.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comments/comment1.xml" ContentType="application/vnd.openxmlformats-officedocument.presentationml.comments+xml"/>
  <Override PartName="/ppt/theme/theme1.xml" ContentType="application/vnd.openxmlformats-officedocument.theme+xml"/>
  <Override PartName="/ppt/comments/comment2.xml" ContentType="application/vnd.openxmlformats-officedocument.presentationml.comments+xml"/>
  <Override PartName="/ppt/comments/comment3.xml" ContentType="application/vnd.openxmlformats-officedocument.presentationml.comments+xml"/>
  <Override PartName="/ppt/comments/comment12.xml" ContentType="application/vnd.openxmlformats-officedocument.presentationml.comments+xml"/>
  <Override PartName="/ppt/commentAuthors.xml" ContentType="application/vnd.openxmlformats-officedocument.presentationml.commentAuthors+xml"/>
  <Override PartName="/ppt/comments/comment11.xml" ContentType="application/vnd.openxmlformats-officedocument.presentationml.comments+xml"/>
  <Override PartName="/ppt/comments/comment5.xml" ContentType="application/vnd.openxmlformats-officedocument.presentationml.comments+xml"/>
  <Override PartName="/ppt/comments/comment4.xml" ContentType="application/vnd.openxmlformats-officedocument.presentationml.comments+xml"/>
  <Override PartName="/ppt/comments/comment7.xml" ContentType="application/vnd.openxmlformats-officedocument.presentationml.comments+xml"/>
  <Override PartName="/ppt/comments/comment6.xml" ContentType="application/vnd.openxmlformats-officedocument.presentationml.comments+xml"/>
  <Override PartName="/ppt/comments/comment8.xml" ContentType="application/vnd.openxmlformats-officedocument.presentationml.comments+xml"/>
  <Override PartName="/ppt/comments/comment10.xml" ContentType="application/vnd.openxmlformats-officedocument.presentationml.comments+xml"/>
  <Override PartName="/ppt/comments/comment9.xml" ContentType="application/vnd.openxmlformats-officedocument.presentationml.comment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handoutMasterIdLst>
    <p:handoutMasterId r:id="rId58"/>
  </p:handoutMasterIdLst>
  <p:sldIdLst>
    <p:sldId id="256" r:id="rId2"/>
    <p:sldId id="257" r:id="rId3"/>
    <p:sldId id="354" r:id="rId4"/>
    <p:sldId id="420" r:id="rId5"/>
    <p:sldId id="355" r:id="rId6"/>
    <p:sldId id="356" r:id="rId7"/>
    <p:sldId id="357" r:id="rId8"/>
    <p:sldId id="358" r:id="rId9"/>
    <p:sldId id="361" r:id="rId10"/>
    <p:sldId id="363" r:id="rId11"/>
    <p:sldId id="364" r:id="rId12"/>
    <p:sldId id="360" r:id="rId13"/>
    <p:sldId id="362" r:id="rId14"/>
    <p:sldId id="392" r:id="rId15"/>
    <p:sldId id="367" r:id="rId16"/>
    <p:sldId id="327" r:id="rId17"/>
    <p:sldId id="396" r:id="rId18"/>
    <p:sldId id="369" r:id="rId19"/>
    <p:sldId id="371" r:id="rId20"/>
    <p:sldId id="373" r:id="rId21"/>
    <p:sldId id="374" r:id="rId22"/>
    <p:sldId id="375" r:id="rId23"/>
    <p:sldId id="372" r:id="rId24"/>
    <p:sldId id="376" r:id="rId25"/>
    <p:sldId id="378" r:id="rId26"/>
    <p:sldId id="382" r:id="rId27"/>
    <p:sldId id="393" r:id="rId28"/>
    <p:sldId id="394" r:id="rId29"/>
    <p:sldId id="395" r:id="rId30"/>
    <p:sldId id="383" r:id="rId31"/>
    <p:sldId id="384" r:id="rId32"/>
    <p:sldId id="294" r:id="rId33"/>
    <p:sldId id="386" r:id="rId34"/>
    <p:sldId id="397" r:id="rId35"/>
    <p:sldId id="398" r:id="rId36"/>
    <p:sldId id="399" r:id="rId37"/>
    <p:sldId id="400" r:id="rId38"/>
    <p:sldId id="401" r:id="rId39"/>
    <p:sldId id="402" r:id="rId40"/>
    <p:sldId id="403" r:id="rId41"/>
    <p:sldId id="404" r:id="rId42"/>
    <p:sldId id="405" r:id="rId43"/>
    <p:sldId id="406" r:id="rId44"/>
    <p:sldId id="407" r:id="rId45"/>
    <p:sldId id="408" r:id="rId46"/>
    <p:sldId id="419" r:id="rId47"/>
    <p:sldId id="409" r:id="rId48"/>
    <p:sldId id="410" r:id="rId49"/>
    <p:sldId id="411" r:id="rId50"/>
    <p:sldId id="412" r:id="rId51"/>
    <p:sldId id="413" r:id="rId52"/>
    <p:sldId id="414" r:id="rId53"/>
    <p:sldId id="415" r:id="rId54"/>
    <p:sldId id="416" r:id="rId55"/>
    <p:sldId id="417" r:id="rId56"/>
    <p:sldId id="41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AE24C3-D8C4-45F0-AD06-982FE9971E7E}">
          <p14:sldIdLst>
            <p14:sldId id="256"/>
            <p14:sldId id="257"/>
            <p14:sldId id="354"/>
            <p14:sldId id="420"/>
            <p14:sldId id="355"/>
            <p14:sldId id="356"/>
            <p14:sldId id="357"/>
            <p14:sldId id="358"/>
            <p14:sldId id="361"/>
            <p14:sldId id="363"/>
            <p14:sldId id="364"/>
            <p14:sldId id="360"/>
            <p14:sldId id="362"/>
            <p14:sldId id="392"/>
            <p14:sldId id="367"/>
            <p14:sldId id="327"/>
            <p14:sldId id="396"/>
            <p14:sldId id="369"/>
            <p14:sldId id="371"/>
            <p14:sldId id="373"/>
            <p14:sldId id="374"/>
            <p14:sldId id="375"/>
            <p14:sldId id="372"/>
            <p14:sldId id="376"/>
            <p14:sldId id="378"/>
            <p14:sldId id="382"/>
            <p14:sldId id="393"/>
            <p14:sldId id="394"/>
            <p14:sldId id="395"/>
            <p14:sldId id="383"/>
            <p14:sldId id="384"/>
            <p14:sldId id="294"/>
            <p14:sldId id="386"/>
            <p14:sldId id="397"/>
            <p14:sldId id="398"/>
            <p14:sldId id="399"/>
            <p14:sldId id="400"/>
            <p14:sldId id="401"/>
            <p14:sldId id="402"/>
            <p14:sldId id="403"/>
            <p14:sldId id="404"/>
            <p14:sldId id="405"/>
            <p14:sldId id="406"/>
            <p14:sldId id="407"/>
            <p14:sldId id="408"/>
            <p14:sldId id="419"/>
            <p14:sldId id="409"/>
            <p14:sldId id="410"/>
            <p14:sldId id="411"/>
            <p14:sldId id="412"/>
            <p14:sldId id="413"/>
            <p14:sldId id="414"/>
            <p14:sldId id="415"/>
            <p14:sldId id="416"/>
            <p14:sldId id="417"/>
            <p14:sldId id="418"/>
          </p14:sldIdLst>
        </p14:section>
        <p14:section name="Untitled Section" id="{B477CE97-3B24-420B-937E-D1F5A732ADF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ffield, Tyler Q (KYTC)" initials="STQ(" lastIdx="12" clrIdx="0">
    <p:extLst>
      <p:ext uri="{19B8F6BF-5375-455C-9EA6-DF929625EA0E}">
        <p15:presenceInfo xmlns:p15="http://schemas.microsoft.com/office/powerpoint/2012/main" userId="S-1-5-21-42551687-1387342770-626671869-499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4660"/>
  </p:normalViewPr>
  <p:slideViewPr>
    <p:cSldViewPr snapToGrid="0">
      <p:cViewPr varScale="1">
        <p:scale>
          <a:sx n="115" d="100"/>
          <a:sy n="115" d="100"/>
        </p:scale>
        <p:origin x="480" y="108"/>
      </p:cViewPr>
      <p:guideLst>
        <p:guide orient="horz" pos="2160"/>
        <p:guide pos="3840"/>
      </p:guideLst>
    </p:cSldViewPr>
  </p:slideViewPr>
  <p:notesTextViewPr>
    <p:cViewPr>
      <p:scale>
        <a:sx n="3" d="2"/>
        <a:sy n="3" d="2"/>
      </p:scale>
      <p:origin x="0" y="0"/>
    </p:cViewPr>
  </p:notesTextViewPr>
  <p:sorterViewPr>
    <p:cViewPr>
      <p:scale>
        <a:sx n="100" d="100"/>
        <a:sy n="100" d="100"/>
      </p:scale>
      <p:origin x="0" y="-36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8-10T09:39:05.836" idx="2">
    <p:pos x="10" y="10"/>
    <p:text>added bullet about minimization/mitigation</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7-08-10T10:26:17.665" idx="10">
    <p:pos x="10" y="10"/>
    <p:text>changed first bullet to reference "off of kytc row"and added "consultation with the drainage branch" to the third bullet</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7-08-10T10:28:37.940" idx="11">
    <p:pos x="10" y="10"/>
    <p:text>added "similar to" on first bullet</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7-08-10T10:29:56.984" idx="12">
    <p:pos x="10" y="10"/>
    <p:text>omitted "format" from slide heading and added "electronic" to first bullet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8-10T09:39:33.897" idx="3">
    <p:pos x="10" y="10"/>
    <p:text>did not edit this slide, but the question about specifying "major" drainage structures is up in the air.</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8-10T09:37:09.561" idx="1">
    <p:pos x="10" y="10"/>
    <p:text>added the second bullet about submission process</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08-10T09:45:20.323" idx="4">
    <p:pos x="4381" y="2159"/>
    <p:text>this was not discussed today, but i noticed that the comment about documenting completion of review was missing, so I added the second bullet. remove or keep at your discretion</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7-08-10T10:14:36.104" idx="5">
    <p:pos x="10" y="10"/>
    <p:text>changed to Advanced "Situation" Folder</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7-08-10T10:16:20.626" idx="6">
    <p:pos x="10" y="10"/>
    <p:text>added 2nd and 4th bullet, also moved the comment about the reciept stamp to a following slide to have more room for the above additions</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7-08-10T10:21:40.490" idx="7">
    <p:pos x="10" y="10"/>
    <p:text>removed bullet saying "drainage engineer reviews advance folder" because it was already stated in the flow chart and provides more room for the addition of the reciept stamp comment. Also added "structural" to the second bullet</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7-08-10T10:24:40.143" idx="8">
    <p:pos x="10" y="10"/>
    <p:text>added the third bullet</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7-08-10T10:25:17.107" idx="9">
    <p:pos x="10" y="10"/>
    <p:text>changed third bullet to say "consult" and added last bullet</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E88B06-9F80-4582-844C-011A0A10A4AD}" type="datetimeFigureOut">
              <a:rPr lang="en-US" smtClean="0"/>
              <a:t>8/10/2017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CC278E-C015-4828-BB3C-4453A4950310}" type="slidenum">
              <a:rPr lang="en-US" smtClean="0"/>
              <a:t>‹#›</a:t>
            </a:fld>
            <a:endParaRPr lang="en-US"/>
          </a:p>
        </p:txBody>
      </p:sp>
    </p:spTree>
    <p:extLst>
      <p:ext uri="{BB962C8B-B14F-4D97-AF65-F5344CB8AC3E}">
        <p14:creationId xmlns:p14="http://schemas.microsoft.com/office/powerpoint/2010/main" val="1804781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43B73A-62C1-4BA5-AB77-010DFBD02032}" type="datetimeFigureOut">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D54AE2-17B3-4AB0-A407-3920781A89E7}" type="slidenum">
              <a:rPr lang="en-US" smtClean="0"/>
              <a:t>‹#›</a:t>
            </a:fld>
            <a:endParaRPr lang="en-US" dirty="0"/>
          </a:p>
        </p:txBody>
      </p:sp>
    </p:spTree>
    <p:extLst>
      <p:ext uri="{BB962C8B-B14F-4D97-AF65-F5344CB8AC3E}">
        <p14:creationId xmlns:p14="http://schemas.microsoft.com/office/powerpoint/2010/main" val="3416791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3B73A-62C1-4BA5-AB77-010DFBD02032}" type="datetimeFigureOut">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D54AE2-17B3-4AB0-A407-3920781A89E7}" type="slidenum">
              <a:rPr lang="en-US" smtClean="0"/>
              <a:t>‹#›</a:t>
            </a:fld>
            <a:endParaRPr lang="en-US" dirty="0"/>
          </a:p>
        </p:txBody>
      </p:sp>
    </p:spTree>
    <p:extLst>
      <p:ext uri="{BB962C8B-B14F-4D97-AF65-F5344CB8AC3E}">
        <p14:creationId xmlns:p14="http://schemas.microsoft.com/office/powerpoint/2010/main" val="386810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3B73A-62C1-4BA5-AB77-010DFBD02032}" type="datetimeFigureOut">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D54AE2-17B3-4AB0-A407-3920781A89E7}" type="slidenum">
              <a:rPr lang="en-US" smtClean="0"/>
              <a:t>‹#›</a:t>
            </a:fld>
            <a:endParaRPr lang="en-US" dirty="0"/>
          </a:p>
        </p:txBody>
      </p:sp>
    </p:spTree>
    <p:extLst>
      <p:ext uri="{BB962C8B-B14F-4D97-AF65-F5344CB8AC3E}">
        <p14:creationId xmlns:p14="http://schemas.microsoft.com/office/powerpoint/2010/main" val="1830298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3B73A-62C1-4BA5-AB77-010DFBD02032}" type="datetimeFigureOut">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D54AE2-17B3-4AB0-A407-3920781A89E7}"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6737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3B73A-62C1-4BA5-AB77-010DFBD02032}" type="datetimeFigureOut">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D54AE2-17B3-4AB0-A407-3920781A89E7}" type="slidenum">
              <a:rPr lang="en-US" smtClean="0"/>
              <a:t>‹#›</a:t>
            </a:fld>
            <a:endParaRPr lang="en-US" dirty="0"/>
          </a:p>
        </p:txBody>
      </p:sp>
    </p:spTree>
    <p:extLst>
      <p:ext uri="{BB962C8B-B14F-4D97-AF65-F5344CB8AC3E}">
        <p14:creationId xmlns:p14="http://schemas.microsoft.com/office/powerpoint/2010/main" val="1982037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143B73A-62C1-4BA5-AB77-010DFBD02032}" type="datetimeFigureOut">
              <a:rPr lang="en-US" smtClean="0"/>
              <a:t>8/10/2017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D54AE2-17B3-4AB0-A407-3920781A89E7}" type="slidenum">
              <a:rPr lang="en-US" smtClean="0"/>
              <a:t>‹#›</a:t>
            </a:fld>
            <a:endParaRPr lang="en-US" dirty="0"/>
          </a:p>
        </p:txBody>
      </p:sp>
    </p:spTree>
    <p:extLst>
      <p:ext uri="{BB962C8B-B14F-4D97-AF65-F5344CB8AC3E}">
        <p14:creationId xmlns:p14="http://schemas.microsoft.com/office/powerpoint/2010/main" val="439991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143B73A-62C1-4BA5-AB77-010DFBD02032}" type="datetimeFigureOut">
              <a:rPr lang="en-US" smtClean="0"/>
              <a:t>8/10/2017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D54AE2-17B3-4AB0-A407-3920781A89E7}" type="slidenum">
              <a:rPr lang="en-US" smtClean="0"/>
              <a:t>‹#›</a:t>
            </a:fld>
            <a:endParaRPr lang="en-US" dirty="0"/>
          </a:p>
        </p:txBody>
      </p:sp>
    </p:spTree>
    <p:extLst>
      <p:ext uri="{BB962C8B-B14F-4D97-AF65-F5344CB8AC3E}">
        <p14:creationId xmlns:p14="http://schemas.microsoft.com/office/powerpoint/2010/main" val="1628961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43B73A-62C1-4BA5-AB77-010DFBD02032}" type="datetimeFigureOut">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D54AE2-17B3-4AB0-A407-3920781A89E7}" type="slidenum">
              <a:rPr lang="en-US" smtClean="0"/>
              <a:t>‹#›</a:t>
            </a:fld>
            <a:endParaRPr lang="en-US" dirty="0"/>
          </a:p>
        </p:txBody>
      </p:sp>
    </p:spTree>
    <p:extLst>
      <p:ext uri="{BB962C8B-B14F-4D97-AF65-F5344CB8AC3E}">
        <p14:creationId xmlns:p14="http://schemas.microsoft.com/office/powerpoint/2010/main" val="1901191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43B73A-62C1-4BA5-AB77-010DFBD02032}" type="datetimeFigureOut">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D54AE2-17B3-4AB0-A407-3920781A89E7}" type="slidenum">
              <a:rPr lang="en-US" smtClean="0"/>
              <a:t>‹#›</a:t>
            </a:fld>
            <a:endParaRPr lang="en-US" dirty="0"/>
          </a:p>
        </p:txBody>
      </p:sp>
    </p:spTree>
    <p:extLst>
      <p:ext uri="{BB962C8B-B14F-4D97-AF65-F5344CB8AC3E}">
        <p14:creationId xmlns:p14="http://schemas.microsoft.com/office/powerpoint/2010/main" val="178309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43B73A-62C1-4BA5-AB77-010DFBD02032}" type="datetimeFigureOut">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D54AE2-17B3-4AB0-A407-3920781A89E7}" type="slidenum">
              <a:rPr lang="en-US" smtClean="0"/>
              <a:t>‹#›</a:t>
            </a:fld>
            <a:endParaRPr lang="en-US" dirty="0"/>
          </a:p>
        </p:txBody>
      </p:sp>
    </p:spTree>
    <p:extLst>
      <p:ext uri="{BB962C8B-B14F-4D97-AF65-F5344CB8AC3E}">
        <p14:creationId xmlns:p14="http://schemas.microsoft.com/office/powerpoint/2010/main" val="350979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43B73A-62C1-4BA5-AB77-010DFBD02032}" type="datetimeFigureOut">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D54AE2-17B3-4AB0-A407-3920781A89E7}" type="slidenum">
              <a:rPr lang="en-US" smtClean="0"/>
              <a:t>‹#›</a:t>
            </a:fld>
            <a:endParaRPr lang="en-US" dirty="0"/>
          </a:p>
        </p:txBody>
      </p:sp>
    </p:spTree>
    <p:extLst>
      <p:ext uri="{BB962C8B-B14F-4D97-AF65-F5344CB8AC3E}">
        <p14:creationId xmlns:p14="http://schemas.microsoft.com/office/powerpoint/2010/main" val="422663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43B73A-62C1-4BA5-AB77-010DFBD02032}" type="datetimeFigureOut">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D54AE2-17B3-4AB0-A407-3920781A89E7}" type="slidenum">
              <a:rPr lang="en-US" smtClean="0"/>
              <a:t>‹#›</a:t>
            </a:fld>
            <a:endParaRPr lang="en-US" dirty="0"/>
          </a:p>
        </p:txBody>
      </p:sp>
    </p:spTree>
    <p:extLst>
      <p:ext uri="{BB962C8B-B14F-4D97-AF65-F5344CB8AC3E}">
        <p14:creationId xmlns:p14="http://schemas.microsoft.com/office/powerpoint/2010/main" val="13862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43B73A-62C1-4BA5-AB77-010DFBD02032}" type="datetimeFigureOut">
              <a:rPr lang="en-US" smtClean="0"/>
              <a:t>8/10/2017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D54AE2-17B3-4AB0-A407-3920781A89E7}" type="slidenum">
              <a:rPr lang="en-US" smtClean="0"/>
              <a:t>‹#›</a:t>
            </a:fld>
            <a:endParaRPr lang="en-US" dirty="0"/>
          </a:p>
        </p:txBody>
      </p:sp>
    </p:spTree>
    <p:extLst>
      <p:ext uri="{BB962C8B-B14F-4D97-AF65-F5344CB8AC3E}">
        <p14:creationId xmlns:p14="http://schemas.microsoft.com/office/powerpoint/2010/main" val="1973984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43B73A-62C1-4BA5-AB77-010DFBD02032}" type="datetimeFigureOut">
              <a:rPr lang="en-US" smtClean="0"/>
              <a:t>8/10/2017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D54AE2-17B3-4AB0-A407-3920781A89E7}" type="slidenum">
              <a:rPr lang="en-US" smtClean="0"/>
              <a:t>‹#›</a:t>
            </a:fld>
            <a:endParaRPr lang="en-US" dirty="0"/>
          </a:p>
        </p:txBody>
      </p:sp>
    </p:spTree>
    <p:extLst>
      <p:ext uri="{BB962C8B-B14F-4D97-AF65-F5344CB8AC3E}">
        <p14:creationId xmlns:p14="http://schemas.microsoft.com/office/powerpoint/2010/main" val="192704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143B73A-62C1-4BA5-AB77-010DFBD02032}" type="datetimeFigureOut">
              <a:rPr lang="en-US" smtClean="0"/>
              <a:t>8/10/2017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D54AE2-17B3-4AB0-A407-3920781A89E7}" type="slidenum">
              <a:rPr lang="en-US" smtClean="0"/>
              <a:t>‹#›</a:t>
            </a:fld>
            <a:endParaRPr lang="en-US" dirty="0"/>
          </a:p>
        </p:txBody>
      </p:sp>
    </p:spTree>
    <p:extLst>
      <p:ext uri="{BB962C8B-B14F-4D97-AF65-F5344CB8AC3E}">
        <p14:creationId xmlns:p14="http://schemas.microsoft.com/office/powerpoint/2010/main" val="208475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3B73A-62C1-4BA5-AB77-010DFBD02032}" type="datetimeFigureOut">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D54AE2-17B3-4AB0-A407-3920781A89E7}" type="slidenum">
              <a:rPr lang="en-US" smtClean="0"/>
              <a:t>‹#›</a:t>
            </a:fld>
            <a:endParaRPr lang="en-US" dirty="0"/>
          </a:p>
        </p:txBody>
      </p:sp>
    </p:spTree>
    <p:extLst>
      <p:ext uri="{BB962C8B-B14F-4D97-AF65-F5344CB8AC3E}">
        <p14:creationId xmlns:p14="http://schemas.microsoft.com/office/powerpoint/2010/main" val="184267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3B73A-62C1-4BA5-AB77-010DFBD02032}" type="datetimeFigureOut">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D54AE2-17B3-4AB0-A407-3920781A89E7}" type="slidenum">
              <a:rPr lang="en-US" smtClean="0"/>
              <a:t>‹#›</a:t>
            </a:fld>
            <a:endParaRPr lang="en-US" dirty="0"/>
          </a:p>
        </p:txBody>
      </p:sp>
    </p:spTree>
    <p:extLst>
      <p:ext uri="{BB962C8B-B14F-4D97-AF65-F5344CB8AC3E}">
        <p14:creationId xmlns:p14="http://schemas.microsoft.com/office/powerpoint/2010/main" val="1507698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143B73A-62C1-4BA5-AB77-010DFBD02032}" type="datetimeFigureOut">
              <a:rPr lang="en-US" smtClean="0"/>
              <a:t>8/10/2017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AD54AE2-17B3-4AB0-A407-3920781A89E7}" type="slidenum">
              <a:rPr lang="en-US" smtClean="0"/>
              <a:t>‹#›</a:t>
            </a:fld>
            <a:endParaRPr lang="en-US" dirty="0"/>
          </a:p>
        </p:txBody>
      </p:sp>
    </p:spTree>
    <p:extLst>
      <p:ext uri="{BB962C8B-B14F-4D97-AF65-F5344CB8AC3E}">
        <p14:creationId xmlns:p14="http://schemas.microsoft.com/office/powerpoint/2010/main" val="234012797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a:t>
            </a:r>
            <a:r>
              <a:rPr lang="en-US" cap="none" dirty="0" smtClean="0"/>
              <a:t>verview</a:t>
            </a:r>
            <a:r>
              <a:rPr lang="en-US" dirty="0" smtClean="0"/>
              <a:t> </a:t>
            </a:r>
            <a:r>
              <a:rPr lang="en-US" cap="none" dirty="0" smtClean="0"/>
              <a:t>of the </a:t>
            </a:r>
            <a:r>
              <a:rPr lang="en-US" dirty="0" smtClean="0"/>
              <a:t>D</a:t>
            </a:r>
            <a:r>
              <a:rPr lang="en-US" cap="none" dirty="0" smtClean="0"/>
              <a:t>rainage </a:t>
            </a:r>
            <a:r>
              <a:rPr lang="en-US" dirty="0" smtClean="0"/>
              <a:t>D</a:t>
            </a:r>
            <a:r>
              <a:rPr lang="en-US" cap="none" dirty="0" smtClean="0"/>
              <a:t>esign</a:t>
            </a:r>
            <a:r>
              <a:rPr lang="en-US" dirty="0" smtClean="0"/>
              <a:t> P</a:t>
            </a:r>
            <a:r>
              <a:rPr lang="en-US" cap="none" dirty="0" smtClean="0"/>
              <a:t>rocess</a:t>
            </a:r>
            <a:r>
              <a:rPr lang="en-US" dirty="0" smtClean="0"/>
              <a:t> </a:t>
            </a:r>
            <a:r>
              <a:rPr lang="en-US" cap="none" dirty="0" smtClean="0"/>
              <a:t>and</a:t>
            </a:r>
            <a:r>
              <a:rPr lang="en-US" dirty="0" smtClean="0"/>
              <a:t> R</a:t>
            </a:r>
            <a:r>
              <a:rPr lang="en-US" cap="none" dirty="0" smtClean="0"/>
              <a:t>edesign</a:t>
            </a:r>
            <a:r>
              <a:rPr lang="en-US" dirty="0" smtClean="0"/>
              <a:t> </a:t>
            </a:r>
            <a:r>
              <a:rPr lang="en-US" cap="none" dirty="0" smtClean="0"/>
              <a:t>of the </a:t>
            </a:r>
            <a:r>
              <a:rPr lang="en-US" dirty="0" smtClean="0"/>
              <a:t>D</a:t>
            </a:r>
            <a:r>
              <a:rPr lang="en-US" cap="none" dirty="0" smtClean="0"/>
              <a:t>rainage</a:t>
            </a:r>
            <a:r>
              <a:rPr lang="en-US" dirty="0" smtClean="0"/>
              <a:t> F</a:t>
            </a:r>
            <a:r>
              <a:rPr lang="en-US" cap="none" dirty="0" smtClean="0"/>
              <a:t>older</a:t>
            </a:r>
            <a:r>
              <a:rPr lang="en-US" dirty="0" smtClean="0"/>
              <a:t> </a:t>
            </a:r>
            <a:endParaRPr lang="en-US" dirty="0"/>
          </a:p>
        </p:txBody>
      </p:sp>
    </p:spTree>
    <p:extLst>
      <p:ext uri="{BB962C8B-B14F-4D97-AF65-F5344CB8AC3E}">
        <p14:creationId xmlns:p14="http://schemas.microsoft.com/office/powerpoint/2010/main" val="809006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t="7494" r="51299" b="34978"/>
          <a:stretch/>
        </p:blipFill>
        <p:spPr>
          <a:xfrm>
            <a:off x="-1" y="947651"/>
            <a:ext cx="5943601" cy="5425717"/>
          </a:xfrm>
          <a:prstGeom prst="rect">
            <a:avLst/>
          </a:prstGeom>
        </p:spPr>
      </p:pic>
      <p:sp>
        <p:nvSpPr>
          <p:cNvPr id="2" name="Rectangle 1"/>
          <p:cNvSpPr/>
          <p:nvPr/>
        </p:nvSpPr>
        <p:spPr>
          <a:xfrm>
            <a:off x="5254752" y="3589793"/>
            <a:ext cx="917448" cy="2712859"/>
          </a:xfrm>
          <a:prstGeom prst="rect">
            <a:avLst/>
          </a:prstGeom>
          <a:solidFill>
            <a:schemeClr val="bg1"/>
          </a:solidFill>
          <a:ln w="142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517904" y="4306824"/>
            <a:ext cx="3467462" cy="1995828"/>
          </a:xfrm>
          <a:prstGeom prst="rect">
            <a:avLst/>
          </a:prstGeom>
        </p:spPr>
      </p:pic>
      <p:sp>
        <p:nvSpPr>
          <p:cNvPr id="7" name="Rectangle 6"/>
          <p:cNvSpPr/>
          <p:nvPr/>
        </p:nvSpPr>
        <p:spPr>
          <a:xfrm>
            <a:off x="5943600" y="1420994"/>
            <a:ext cx="6096000" cy="4337598"/>
          </a:xfrm>
          <a:prstGeom prst="rect">
            <a:avLst/>
          </a:prstGeom>
        </p:spPr>
        <p:txBody>
          <a:bodyPr>
            <a:spAutoFit/>
          </a:bodyPr>
          <a:lstStyle/>
          <a:p>
            <a:pPr marL="228600" lvl="0" indent="-228600">
              <a:lnSpc>
                <a:spcPct val="120000"/>
              </a:lnSpc>
              <a:spcBef>
                <a:spcPts val="1000"/>
              </a:spcBef>
              <a:buClr>
                <a:prstClr val="black"/>
              </a:buClr>
              <a:buFont typeface="Arial" panose="020B0604020202020204" pitchFamily="34" charset="0"/>
              <a:buChar char="•"/>
            </a:pPr>
            <a:r>
              <a:rPr lang="en-US" sz="2400" b="1" cap="all" dirty="0">
                <a:solidFill>
                  <a:prstClr val="black"/>
                </a:solidFill>
              </a:rPr>
              <a:t>submitted at least 2 weeks prior to the </a:t>
            </a:r>
            <a:r>
              <a:rPr lang="en-US" sz="2400" b="1" cap="all" dirty="0" smtClean="0">
                <a:solidFill>
                  <a:prstClr val="black"/>
                </a:solidFill>
              </a:rPr>
              <a:t>final </a:t>
            </a:r>
            <a:r>
              <a:rPr lang="en-US" sz="2400" b="1" cap="all" dirty="0">
                <a:solidFill>
                  <a:prstClr val="black"/>
                </a:solidFill>
              </a:rPr>
              <a:t>inspection or stand-alone drainage inspection</a:t>
            </a:r>
          </a:p>
          <a:p>
            <a:pPr marL="228600" lvl="0" indent="-228600">
              <a:lnSpc>
                <a:spcPct val="120000"/>
              </a:lnSpc>
              <a:spcBef>
                <a:spcPts val="1000"/>
              </a:spcBef>
              <a:buClr>
                <a:prstClr val="black"/>
              </a:buClr>
              <a:buFont typeface="Arial" panose="020B0604020202020204" pitchFamily="34" charset="0"/>
              <a:buChar char="•"/>
            </a:pPr>
            <a:r>
              <a:rPr lang="en-US" sz="2400" cap="all" dirty="0" smtClean="0">
                <a:solidFill>
                  <a:prstClr val="black"/>
                </a:solidFill>
              </a:rPr>
              <a:t>Submitted to the PM, then PM places in </a:t>
            </a:r>
            <a:r>
              <a:rPr lang="en-US" sz="2400" cap="all" dirty="0" err="1" smtClean="0">
                <a:solidFill>
                  <a:prstClr val="black"/>
                </a:solidFill>
              </a:rPr>
              <a:t>projectwise</a:t>
            </a:r>
            <a:r>
              <a:rPr lang="en-US" sz="2400" cap="all" dirty="0" smtClean="0">
                <a:solidFill>
                  <a:prstClr val="black"/>
                </a:solidFill>
              </a:rPr>
              <a:t> and notifies the Drainage branch</a:t>
            </a:r>
            <a:endParaRPr lang="en-US" sz="2400" cap="all" dirty="0">
              <a:solidFill>
                <a:prstClr val="black"/>
              </a:solidFill>
            </a:endParaRPr>
          </a:p>
          <a:p>
            <a:pPr marL="228600" lvl="0" indent="-228600">
              <a:lnSpc>
                <a:spcPct val="120000"/>
              </a:lnSpc>
              <a:spcBef>
                <a:spcPts val="1000"/>
              </a:spcBef>
              <a:buClr>
                <a:prstClr val="black"/>
              </a:buClr>
              <a:buFont typeface="Arial" panose="020B0604020202020204" pitchFamily="34" charset="0"/>
              <a:buChar char="•"/>
            </a:pPr>
            <a:r>
              <a:rPr lang="en-US" sz="2400" cap="all" dirty="0" smtClean="0">
                <a:solidFill>
                  <a:prstClr val="black"/>
                </a:solidFill>
              </a:rPr>
              <a:t>the </a:t>
            </a:r>
            <a:r>
              <a:rPr lang="en-US" sz="2400" cap="all" dirty="0">
                <a:solidFill>
                  <a:prstClr val="black"/>
                </a:solidFill>
              </a:rPr>
              <a:t>drainage engineer will document receipt with an email to the </a:t>
            </a:r>
            <a:r>
              <a:rPr lang="en-US" sz="2400" cap="all" dirty="0" err="1" smtClean="0">
                <a:solidFill>
                  <a:prstClr val="black"/>
                </a:solidFill>
              </a:rPr>
              <a:t>pM</a:t>
            </a:r>
            <a:r>
              <a:rPr lang="en-US" sz="2400" cap="all" dirty="0" smtClean="0">
                <a:solidFill>
                  <a:prstClr val="black"/>
                </a:solidFill>
              </a:rPr>
              <a:t> </a:t>
            </a:r>
            <a:r>
              <a:rPr lang="en-US" sz="2400" cap="all" dirty="0">
                <a:solidFill>
                  <a:prstClr val="black"/>
                </a:solidFill>
              </a:rPr>
              <a:t>and a stamp on the folder in </a:t>
            </a:r>
            <a:r>
              <a:rPr lang="en-US" sz="2400" cap="all" dirty="0" err="1">
                <a:solidFill>
                  <a:prstClr val="black"/>
                </a:solidFill>
              </a:rPr>
              <a:t>projectwise</a:t>
            </a:r>
            <a:endParaRPr lang="en-US" sz="2400" cap="all" dirty="0">
              <a:solidFill>
                <a:prstClr val="black"/>
              </a:solidFill>
            </a:endParaRPr>
          </a:p>
        </p:txBody>
      </p:sp>
    </p:spTree>
    <p:extLst>
      <p:ext uri="{BB962C8B-B14F-4D97-AF65-F5344CB8AC3E}">
        <p14:creationId xmlns:p14="http://schemas.microsoft.com/office/powerpoint/2010/main" val="3212928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t="7494" r="51299" b="34978"/>
          <a:stretch/>
        </p:blipFill>
        <p:spPr>
          <a:xfrm>
            <a:off x="-1" y="947651"/>
            <a:ext cx="5943601" cy="5425717"/>
          </a:xfrm>
          <a:prstGeom prst="rect">
            <a:avLst/>
          </a:prstGeom>
        </p:spPr>
      </p:pic>
      <p:sp>
        <p:nvSpPr>
          <p:cNvPr id="2" name="Rectangle 1"/>
          <p:cNvSpPr/>
          <p:nvPr/>
        </p:nvSpPr>
        <p:spPr>
          <a:xfrm>
            <a:off x="5254752" y="3589793"/>
            <a:ext cx="917448" cy="2712859"/>
          </a:xfrm>
          <a:prstGeom prst="rect">
            <a:avLst/>
          </a:prstGeom>
          <a:solidFill>
            <a:schemeClr val="bg1"/>
          </a:solidFill>
          <a:ln w="142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3154680" y="4306824"/>
            <a:ext cx="1830686" cy="1995828"/>
          </a:xfrm>
          <a:prstGeom prst="rect">
            <a:avLst/>
          </a:prstGeom>
        </p:spPr>
      </p:pic>
      <p:sp>
        <p:nvSpPr>
          <p:cNvPr id="7" name="Rectangle 6"/>
          <p:cNvSpPr/>
          <p:nvPr/>
        </p:nvSpPr>
        <p:spPr>
          <a:xfrm>
            <a:off x="5943600" y="1420994"/>
            <a:ext cx="6096000" cy="4337598"/>
          </a:xfrm>
          <a:prstGeom prst="rect">
            <a:avLst/>
          </a:prstGeom>
        </p:spPr>
        <p:txBody>
          <a:bodyPr>
            <a:spAutoFit/>
          </a:bodyPr>
          <a:lstStyle/>
          <a:p>
            <a:pPr marL="228600" lvl="0" indent="-228600">
              <a:lnSpc>
                <a:spcPct val="120000"/>
              </a:lnSpc>
              <a:spcBef>
                <a:spcPts val="1000"/>
              </a:spcBef>
              <a:buClr>
                <a:prstClr val="black"/>
              </a:buClr>
              <a:buFont typeface="Arial" panose="020B0604020202020204" pitchFamily="34" charset="0"/>
              <a:buChar char="•"/>
            </a:pPr>
            <a:r>
              <a:rPr lang="en-US" sz="2400" b="1" cap="all" dirty="0">
                <a:solidFill>
                  <a:prstClr val="black"/>
                </a:solidFill>
              </a:rPr>
              <a:t>submitted at least 2 weeks prior to the </a:t>
            </a:r>
            <a:r>
              <a:rPr lang="en-US" sz="2400" b="1" cap="all" dirty="0" smtClean="0">
                <a:solidFill>
                  <a:prstClr val="black"/>
                </a:solidFill>
              </a:rPr>
              <a:t>final </a:t>
            </a:r>
            <a:r>
              <a:rPr lang="en-US" sz="2400" b="1" cap="all" dirty="0">
                <a:solidFill>
                  <a:prstClr val="black"/>
                </a:solidFill>
              </a:rPr>
              <a:t>inspection or stand-alone drainage inspection</a:t>
            </a:r>
          </a:p>
          <a:p>
            <a:pPr marL="228600" lvl="0" indent="-228600">
              <a:lnSpc>
                <a:spcPct val="120000"/>
              </a:lnSpc>
              <a:spcBef>
                <a:spcPts val="1000"/>
              </a:spcBef>
              <a:buClr>
                <a:prstClr val="black"/>
              </a:buClr>
              <a:buFont typeface="Arial" panose="020B0604020202020204" pitchFamily="34" charset="0"/>
              <a:buChar char="•"/>
            </a:pPr>
            <a:r>
              <a:rPr lang="en-US" sz="2400" cap="all" dirty="0" smtClean="0">
                <a:solidFill>
                  <a:prstClr val="black"/>
                </a:solidFill>
              </a:rPr>
              <a:t>Submitted to the PM, then PM places in </a:t>
            </a:r>
            <a:r>
              <a:rPr lang="en-US" sz="2400" cap="all" dirty="0" err="1" smtClean="0">
                <a:solidFill>
                  <a:prstClr val="black"/>
                </a:solidFill>
              </a:rPr>
              <a:t>projectwise</a:t>
            </a:r>
            <a:r>
              <a:rPr lang="en-US" sz="2400" cap="all" dirty="0" smtClean="0">
                <a:solidFill>
                  <a:prstClr val="black"/>
                </a:solidFill>
              </a:rPr>
              <a:t> and notifies the Drainage branch</a:t>
            </a:r>
            <a:endParaRPr lang="en-US" sz="2400" cap="all" dirty="0">
              <a:solidFill>
                <a:prstClr val="black"/>
              </a:solidFill>
            </a:endParaRPr>
          </a:p>
          <a:p>
            <a:pPr marL="228600" lvl="0" indent="-228600">
              <a:lnSpc>
                <a:spcPct val="120000"/>
              </a:lnSpc>
              <a:spcBef>
                <a:spcPts val="1000"/>
              </a:spcBef>
              <a:buClr>
                <a:prstClr val="black"/>
              </a:buClr>
              <a:buFont typeface="Arial" panose="020B0604020202020204" pitchFamily="34" charset="0"/>
              <a:buChar char="•"/>
            </a:pPr>
            <a:r>
              <a:rPr lang="en-US" sz="2400" cap="all" dirty="0" smtClean="0">
                <a:solidFill>
                  <a:prstClr val="black"/>
                </a:solidFill>
              </a:rPr>
              <a:t>the </a:t>
            </a:r>
            <a:r>
              <a:rPr lang="en-US" sz="2400" cap="all" dirty="0">
                <a:solidFill>
                  <a:prstClr val="black"/>
                </a:solidFill>
              </a:rPr>
              <a:t>drainage engineer will document receipt with an email to the </a:t>
            </a:r>
            <a:r>
              <a:rPr lang="en-US" sz="2400" cap="all" dirty="0" err="1" smtClean="0">
                <a:solidFill>
                  <a:prstClr val="black"/>
                </a:solidFill>
              </a:rPr>
              <a:t>pM</a:t>
            </a:r>
            <a:r>
              <a:rPr lang="en-US" sz="2400" cap="all" dirty="0" smtClean="0">
                <a:solidFill>
                  <a:prstClr val="black"/>
                </a:solidFill>
              </a:rPr>
              <a:t> </a:t>
            </a:r>
            <a:r>
              <a:rPr lang="en-US" sz="2400" cap="all" dirty="0">
                <a:solidFill>
                  <a:prstClr val="black"/>
                </a:solidFill>
              </a:rPr>
              <a:t>and a stamp on the folder in </a:t>
            </a:r>
            <a:r>
              <a:rPr lang="en-US" sz="2400" cap="all" dirty="0" err="1">
                <a:solidFill>
                  <a:prstClr val="black"/>
                </a:solidFill>
              </a:rPr>
              <a:t>projectwise</a:t>
            </a:r>
            <a:endParaRPr lang="en-US" sz="2400" cap="all" dirty="0">
              <a:solidFill>
                <a:prstClr val="black"/>
              </a:solidFill>
            </a:endParaRPr>
          </a:p>
        </p:txBody>
      </p:sp>
    </p:spTree>
    <p:extLst>
      <p:ext uri="{BB962C8B-B14F-4D97-AF65-F5344CB8AC3E}">
        <p14:creationId xmlns:p14="http://schemas.microsoft.com/office/powerpoint/2010/main" val="234041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t="7494" r="51299" b="34978"/>
          <a:stretch/>
        </p:blipFill>
        <p:spPr>
          <a:xfrm>
            <a:off x="-1" y="947651"/>
            <a:ext cx="5943601" cy="5425717"/>
          </a:xfrm>
          <a:prstGeom prst="rect">
            <a:avLst/>
          </a:prstGeom>
        </p:spPr>
      </p:pic>
      <p:sp>
        <p:nvSpPr>
          <p:cNvPr id="2" name="Rectangle 1"/>
          <p:cNvSpPr/>
          <p:nvPr/>
        </p:nvSpPr>
        <p:spPr>
          <a:xfrm>
            <a:off x="5254752" y="3589793"/>
            <a:ext cx="917448" cy="2712859"/>
          </a:xfrm>
          <a:prstGeom prst="rect">
            <a:avLst/>
          </a:prstGeom>
          <a:solidFill>
            <a:schemeClr val="bg1"/>
          </a:solidFill>
          <a:ln w="142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43600" y="1420994"/>
            <a:ext cx="6096000" cy="4337598"/>
          </a:xfrm>
          <a:prstGeom prst="rect">
            <a:avLst/>
          </a:prstGeom>
        </p:spPr>
        <p:txBody>
          <a:bodyPr>
            <a:spAutoFit/>
          </a:bodyPr>
          <a:lstStyle/>
          <a:p>
            <a:pPr marL="228600" lvl="0" indent="-228600">
              <a:lnSpc>
                <a:spcPct val="120000"/>
              </a:lnSpc>
              <a:spcBef>
                <a:spcPts val="1000"/>
              </a:spcBef>
              <a:buClr>
                <a:prstClr val="black"/>
              </a:buClr>
              <a:buFont typeface="Arial" panose="020B0604020202020204" pitchFamily="34" charset="0"/>
              <a:buChar char="•"/>
            </a:pPr>
            <a:r>
              <a:rPr lang="en-US" sz="2400" b="1" cap="all" dirty="0">
                <a:solidFill>
                  <a:prstClr val="black"/>
                </a:solidFill>
              </a:rPr>
              <a:t>submitted at least 2 weeks prior to the </a:t>
            </a:r>
            <a:r>
              <a:rPr lang="en-US" sz="2400" b="1" cap="all" dirty="0" smtClean="0">
                <a:solidFill>
                  <a:prstClr val="black"/>
                </a:solidFill>
              </a:rPr>
              <a:t>final </a:t>
            </a:r>
            <a:r>
              <a:rPr lang="en-US" sz="2400" b="1" cap="all" dirty="0">
                <a:solidFill>
                  <a:prstClr val="black"/>
                </a:solidFill>
              </a:rPr>
              <a:t>inspection or stand-alone drainage inspection</a:t>
            </a:r>
          </a:p>
          <a:p>
            <a:pPr marL="228600" lvl="0" indent="-228600">
              <a:lnSpc>
                <a:spcPct val="120000"/>
              </a:lnSpc>
              <a:spcBef>
                <a:spcPts val="1000"/>
              </a:spcBef>
              <a:buClr>
                <a:prstClr val="black"/>
              </a:buClr>
              <a:buFont typeface="Arial" panose="020B0604020202020204" pitchFamily="34" charset="0"/>
              <a:buChar char="•"/>
            </a:pPr>
            <a:r>
              <a:rPr lang="en-US" sz="2400" cap="all" dirty="0" smtClean="0">
                <a:solidFill>
                  <a:prstClr val="black"/>
                </a:solidFill>
              </a:rPr>
              <a:t>Submitted to the PM, then PM places in </a:t>
            </a:r>
            <a:r>
              <a:rPr lang="en-US" sz="2400" cap="all" dirty="0" err="1" smtClean="0">
                <a:solidFill>
                  <a:prstClr val="black"/>
                </a:solidFill>
              </a:rPr>
              <a:t>projectwise</a:t>
            </a:r>
            <a:r>
              <a:rPr lang="en-US" sz="2400" cap="all" dirty="0" smtClean="0">
                <a:solidFill>
                  <a:prstClr val="black"/>
                </a:solidFill>
              </a:rPr>
              <a:t> and notifies the Drainage branch</a:t>
            </a:r>
            <a:endParaRPr lang="en-US" sz="2400" cap="all" dirty="0">
              <a:solidFill>
                <a:prstClr val="black"/>
              </a:solidFill>
            </a:endParaRPr>
          </a:p>
          <a:p>
            <a:pPr marL="228600" lvl="0" indent="-228600">
              <a:lnSpc>
                <a:spcPct val="120000"/>
              </a:lnSpc>
              <a:spcBef>
                <a:spcPts val="1000"/>
              </a:spcBef>
              <a:buClr>
                <a:prstClr val="black"/>
              </a:buClr>
              <a:buFont typeface="Arial" panose="020B0604020202020204" pitchFamily="34" charset="0"/>
              <a:buChar char="•"/>
            </a:pPr>
            <a:r>
              <a:rPr lang="en-US" sz="2400" cap="all" dirty="0" smtClean="0">
                <a:solidFill>
                  <a:prstClr val="black"/>
                </a:solidFill>
              </a:rPr>
              <a:t>the </a:t>
            </a:r>
            <a:r>
              <a:rPr lang="en-US" sz="2400" cap="all" dirty="0">
                <a:solidFill>
                  <a:prstClr val="black"/>
                </a:solidFill>
              </a:rPr>
              <a:t>drainage engineer will document receipt with an email to the </a:t>
            </a:r>
            <a:r>
              <a:rPr lang="en-US" sz="2400" cap="all" dirty="0" err="1" smtClean="0">
                <a:solidFill>
                  <a:prstClr val="black"/>
                </a:solidFill>
              </a:rPr>
              <a:t>pM</a:t>
            </a:r>
            <a:r>
              <a:rPr lang="en-US" sz="2400" cap="all" dirty="0" smtClean="0">
                <a:solidFill>
                  <a:prstClr val="black"/>
                </a:solidFill>
              </a:rPr>
              <a:t> </a:t>
            </a:r>
            <a:r>
              <a:rPr lang="en-US" sz="2400" cap="all" dirty="0">
                <a:solidFill>
                  <a:prstClr val="black"/>
                </a:solidFill>
              </a:rPr>
              <a:t>and a stamp on the folder in </a:t>
            </a:r>
            <a:r>
              <a:rPr lang="en-US" sz="2400" cap="all" dirty="0" err="1">
                <a:solidFill>
                  <a:prstClr val="black"/>
                </a:solidFill>
              </a:rPr>
              <a:t>projectwise</a:t>
            </a:r>
            <a:endParaRPr lang="en-US" sz="2400" cap="all" dirty="0">
              <a:solidFill>
                <a:prstClr val="black"/>
              </a:solidFill>
            </a:endParaRPr>
          </a:p>
        </p:txBody>
      </p:sp>
    </p:spTree>
    <p:extLst>
      <p:ext uri="{BB962C8B-B14F-4D97-AF65-F5344CB8AC3E}">
        <p14:creationId xmlns:p14="http://schemas.microsoft.com/office/powerpoint/2010/main" val="3318994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494" r="33166" b="56254"/>
          <a:stretch/>
        </p:blipFill>
        <p:spPr>
          <a:xfrm>
            <a:off x="-1" y="947652"/>
            <a:ext cx="8156449" cy="3419076"/>
          </a:xfrm>
          <a:prstGeom prst="rect">
            <a:avLst/>
          </a:prstGeom>
        </p:spPr>
      </p:pic>
      <p:pic>
        <p:nvPicPr>
          <p:cNvPr id="9" name="Picture 8"/>
          <p:cNvPicPr>
            <a:picLocks noChangeAspect="1"/>
          </p:cNvPicPr>
          <p:nvPr/>
        </p:nvPicPr>
        <p:blipFill>
          <a:blip r:embed="rId3"/>
          <a:stretch>
            <a:fillRect/>
          </a:stretch>
        </p:blipFill>
        <p:spPr>
          <a:xfrm>
            <a:off x="82296" y="3730753"/>
            <a:ext cx="4983480" cy="704088"/>
          </a:xfrm>
          <a:prstGeom prst="rect">
            <a:avLst/>
          </a:prstGeom>
        </p:spPr>
      </p:pic>
      <p:sp>
        <p:nvSpPr>
          <p:cNvPr id="11" name="Rectangle 10"/>
          <p:cNvSpPr/>
          <p:nvPr/>
        </p:nvSpPr>
        <p:spPr>
          <a:xfrm>
            <a:off x="6147816" y="2592837"/>
            <a:ext cx="2008632" cy="1826503"/>
          </a:xfrm>
          <a:prstGeom prst="rect">
            <a:avLst/>
          </a:prstGeom>
          <a:solidFill>
            <a:schemeClr val="bg1"/>
          </a:solidFill>
          <a:ln w="142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00928" y="1731169"/>
            <a:ext cx="246888" cy="270115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65776" y="3262079"/>
            <a:ext cx="1962912" cy="1170250"/>
          </a:xfrm>
          <a:prstGeom prst="rect">
            <a:avLst/>
          </a:prstGeom>
          <a:solidFill>
            <a:schemeClr val="bg1"/>
          </a:solidFill>
          <a:ln w="142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084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494" r="32567" b="56254"/>
          <a:stretch/>
        </p:blipFill>
        <p:spPr>
          <a:xfrm>
            <a:off x="-1" y="947652"/>
            <a:ext cx="8229601" cy="3419076"/>
          </a:xfrm>
          <a:prstGeom prst="rect">
            <a:avLst/>
          </a:prstGeom>
        </p:spPr>
      </p:pic>
      <p:pic>
        <p:nvPicPr>
          <p:cNvPr id="9" name="Picture 8"/>
          <p:cNvPicPr>
            <a:picLocks noChangeAspect="1"/>
          </p:cNvPicPr>
          <p:nvPr/>
        </p:nvPicPr>
        <p:blipFill>
          <a:blip r:embed="rId3"/>
          <a:stretch>
            <a:fillRect/>
          </a:stretch>
        </p:blipFill>
        <p:spPr>
          <a:xfrm>
            <a:off x="82296" y="3730753"/>
            <a:ext cx="4983480" cy="704088"/>
          </a:xfrm>
          <a:prstGeom prst="rect">
            <a:avLst/>
          </a:prstGeom>
        </p:spPr>
      </p:pic>
      <p:sp>
        <p:nvSpPr>
          <p:cNvPr id="11" name="Rectangle 10"/>
          <p:cNvSpPr/>
          <p:nvPr/>
        </p:nvSpPr>
        <p:spPr>
          <a:xfrm>
            <a:off x="5148073" y="3730753"/>
            <a:ext cx="3100577" cy="688587"/>
          </a:xfrm>
          <a:prstGeom prst="rect">
            <a:avLst/>
          </a:prstGeom>
          <a:solidFill>
            <a:schemeClr val="bg1"/>
          </a:solidFill>
          <a:ln w="142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5826" y="4397958"/>
            <a:ext cx="9624422" cy="2121606"/>
          </a:xfrm>
          <a:prstGeom prst="rect">
            <a:avLst/>
          </a:prstGeom>
          <a:noFill/>
        </p:spPr>
        <p:txBody>
          <a:bodyPr wrap="square">
            <a:spAutoFit/>
          </a:bodyPr>
          <a:lstStyle/>
          <a:p>
            <a:pPr marL="228600" indent="-228600">
              <a:lnSpc>
                <a:spcPct val="120000"/>
              </a:lnSpc>
              <a:spcBef>
                <a:spcPts val="1000"/>
              </a:spcBef>
              <a:buClr>
                <a:prstClr val="black"/>
              </a:buClr>
              <a:buFont typeface="Arial" panose="020B0604020202020204" pitchFamily="34" charset="0"/>
              <a:buChar char="•"/>
            </a:pPr>
            <a:r>
              <a:rPr lang="en-US" sz="2400" cap="all" dirty="0">
                <a:solidFill>
                  <a:prstClr val="black"/>
                </a:solidFill>
              </a:rPr>
              <a:t>Comments and recommendations of proposed drainage design are discussed by the project team</a:t>
            </a:r>
          </a:p>
          <a:p>
            <a:pPr marL="228600" lvl="0" indent="-228600">
              <a:lnSpc>
                <a:spcPct val="120000"/>
              </a:lnSpc>
              <a:spcBef>
                <a:spcPts val="1000"/>
              </a:spcBef>
              <a:buClr>
                <a:prstClr val="black"/>
              </a:buClr>
              <a:buFont typeface="Arial" panose="020B0604020202020204" pitchFamily="34" charset="0"/>
              <a:buChar char="•"/>
            </a:pPr>
            <a:r>
              <a:rPr lang="en-US" sz="2400" cap="all" dirty="0" smtClean="0">
                <a:solidFill>
                  <a:prstClr val="black"/>
                </a:solidFill>
              </a:rPr>
              <a:t>Input </a:t>
            </a:r>
            <a:r>
              <a:rPr lang="en-US" sz="2400" cap="all" dirty="0">
                <a:solidFill>
                  <a:prstClr val="black"/>
                </a:solidFill>
              </a:rPr>
              <a:t>from other project team members is taken into account </a:t>
            </a:r>
            <a:endParaRPr lang="en-US" sz="2400" cap="all" dirty="0" smtClean="0">
              <a:solidFill>
                <a:prstClr val="black"/>
              </a:solidFill>
            </a:endParaRPr>
          </a:p>
          <a:p>
            <a:pPr marL="228600" lvl="0" indent="-228600">
              <a:lnSpc>
                <a:spcPct val="120000"/>
              </a:lnSpc>
              <a:spcBef>
                <a:spcPts val="1000"/>
              </a:spcBef>
              <a:buClr>
                <a:prstClr val="black"/>
              </a:buClr>
              <a:buFont typeface="Arial" panose="020B0604020202020204" pitchFamily="34" charset="0"/>
              <a:buChar char="•"/>
            </a:pPr>
            <a:r>
              <a:rPr lang="en-US" sz="2400" cap="all" dirty="0" smtClean="0">
                <a:solidFill>
                  <a:prstClr val="black"/>
                </a:solidFill>
              </a:rPr>
              <a:t>Draft inspection minutes are </a:t>
            </a:r>
            <a:r>
              <a:rPr lang="en-US" sz="2400" cap="all" dirty="0">
                <a:solidFill>
                  <a:prstClr val="black"/>
                </a:solidFill>
              </a:rPr>
              <a:t>distributed for comments</a:t>
            </a:r>
          </a:p>
        </p:txBody>
      </p:sp>
    </p:spTree>
    <p:extLst>
      <p:ext uri="{BB962C8B-B14F-4D97-AF65-F5344CB8AC3E}">
        <p14:creationId xmlns:p14="http://schemas.microsoft.com/office/powerpoint/2010/main" val="237569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030968" y="1387345"/>
            <a:ext cx="1598676" cy="2635908"/>
          </a:xfrm>
          <a:prstGeom prst="rect">
            <a:avLst/>
          </a:prstGeom>
          <a:solidFill>
            <a:schemeClr val="bg1"/>
          </a:solidFill>
          <a:ln w="142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494" r="17806" b="56016"/>
          <a:stretch/>
        </p:blipFill>
        <p:spPr>
          <a:xfrm>
            <a:off x="-1" y="947651"/>
            <a:ext cx="10030969" cy="3441469"/>
          </a:xfrm>
          <a:prstGeom prst="rect">
            <a:avLst/>
          </a:prstGeom>
        </p:spPr>
      </p:pic>
      <p:pic>
        <p:nvPicPr>
          <p:cNvPr id="12" name="Picture 11"/>
          <p:cNvPicPr>
            <a:picLocks noChangeAspect="1"/>
          </p:cNvPicPr>
          <p:nvPr/>
        </p:nvPicPr>
        <p:blipFill rotWithShape="1">
          <a:blip r:embed="rId3"/>
          <a:srcRect b="6494"/>
          <a:stretch/>
        </p:blipFill>
        <p:spPr>
          <a:xfrm>
            <a:off x="82296" y="3730753"/>
            <a:ext cx="4983480" cy="658367"/>
          </a:xfrm>
          <a:prstGeom prst="rect">
            <a:avLst/>
          </a:prstGeom>
        </p:spPr>
      </p:pic>
      <p:sp>
        <p:nvSpPr>
          <p:cNvPr id="14" name="Rectangle 13"/>
          <p:cNvSpPr/>
          <p:nvPr/>
        </p:nvSpPr>
        <p:spPr>
          <a:xfrm>
            <a:off x="5148073" y="3730753"/>
            <a:ext cx="6481571" cy="688587"/>
          </a:xfrm>
          <a:prstGeom prst="rect">
            <a:avLst/>
          </a:prstGeom>
          <a:solidFill>
            <a:schemeClr val="bg1"/>
          </a:solidFill>
          <a:ln w="142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961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246859"/>
          </a:xfrm>
        </p:spPr>
        <p:txBody>
          <a:bodyPr/>
          <a:lstStyle/>
          <a:p>
            <a:r>
              <a:rPr lang="en-US" dirty="0" smtClean="0"/>
              <a:t>Preliminary design modifications</a:t>
            </a:r>
            <a:endParaRPr lang="en-US" dirty="0"/>
          </a:p>
        </p:txBody>
      </p:sp>
      <p:sp>
        <p:nvSpPr>
          <p:cNvPr id="3" name="Content Placeholder 2"/>
          <p:cNvSpPr>
            <a:spLocks noGrp="1"/>
          </p:cNvSpPr>
          <p:nvPr>
            <p:ph sz="quarter" idx="13"/>
          </p:nvPr>
        </p:nvSpPr>
        <p:spPr>
          <a:xfrm>
            <a:off x="913774" y="2367092"/>
            <a:ext cx="9775562" cy="4089126"/>
          </a:xfrm>
        </p:spPr>
        <p:txBody>
          <a:bodyPr>
            <a:normAutofit/>
          </a:bodyPr>
          <a:lstStyle/>
          <a:p>
            <a:r>
              <a:rPr lang="en-US" sz="2800" dirty="0" smtClean="0"/>
              <a:t>final inspection minutes are finalized after consensus is met</a:t>
            </a:r>
          </a:p>
          <a:p>
            <a:r>
              <a:rPr lang="en-US" sz="2800" dirty="0">
                <a:solidFill>
                  <a:prstClr val="black"/>
                </a:solidFill>
              </a:rPr>
              <a:t>the drainage engineer will </a:t>
            </a:r>
            <a:r>
              <a:rPr lang="en-US" sz="2800" dirty="0" smtClean="0">
                <a:solidFill>
                  <a:prstClr val="black"/>
                </a:solidFill>
              </a:rPr>
              <a:t>then document </a:t>
            </a:r>
            <a:r>
              <a:rPr lang="en-US" sz="2800" dirty="0">
                <a:solidFill>
                  <a:prstClr val="black"/>
                </a:solidFill>
              </a:rPr>
              <a:t>completion of review with an email to the project manager and a stamp on the folder in </a:t>
            </a:r>
            <a:r>
              <a:rPr lang="en-US" sz="2800" dirty="0" err="1" smtClean="0">
                <a:solidFill>
                  <a:prstClr val="black"/>
                </a:solidFill>
              </a:rPr>
              <a:t>projectwise</a:t>
            </a:r>
            <a:endParaRPr lang="en-US" sz="2800" dirty="0" smtClean="0"/>
          </a:p>
          <a:p>
            <a:r>
              <a:rPr lang="en-US" sz="2800" dirty="0" smtClean="0"/>
              <a:t>Comments/recommendations from final inspection minutes are incorporated into drainage design</a:t>
            </a:r>
            <a:endParaRPr lang="en-US" sz="2800" dirty="0"/>
          </a:p>
        </p:txBody>
      </p:sp>
    </p:spTree>
    <p:extLst>
      <p:ext uri="{BB962C8B-B14F-4D97-AF65-F5344CB8AC3E}">
        <p14:creationId xmlns:p14="http://schemas.microsoft.com/office/powerpoint/2010/main" val="48541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030968" y="1387345"/>
            <a:ext cx="1598676" cy="2635908"/>
          </a:xfrm>
          <a:prstGeom prst="rect">
            <a:avLst/>
          </a:prstGeom>
          <a:solidFill>
            <a:schemeClr val="bg1"/>
          </a:solidFill>
          <a:ln w="142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494" r="17806" b="56016"/>
          <a:stretch/>
        </p:blipFill>
        <p:spPr>
          <a:xfrm>
            <a:off x="-1" y="947651"/>
            <a:ext cx="10030969" cy="3441469"/>
          </a:xfrm>
          <a:prstGeom prst="rect">
            <a:avLst/>
          </a:prstGeom>
        </p:spPr>
      </p:pic>
      <p:pic>
        <p:nvPicPr>
          <p:cNvPr id="12" name="Picture 11"/>
          <p:cNvPicPr>
            <a:picLocks noChangeAspect="1"/>
          </p:cNvPicPr>
          <p:nvPr/>
        </p:nvPicPr>
        <p:blipFill rotWithShape="1">
          <a:blip r:embed="rId3"/>
          <a:srcRect b="6494"/>
          <a:stretch/>
        </p:blipFill>
        <p:spPr>
          <a:xfrm>
            <a:off x="82296" y="3730753"/>
            <a:ext cx="4983480" cy="658367"/>
          </a:xfrm>
          <a:prstGeom prst="rect">
            <a:avLst/>
          </a:prstGeom>
        </p:spPr>
      </p:pic>
      <p:sp>
        <p:nvSpPr>
          <p:cNvPr id="14" name="Rectangle 13"/>
          <p:cNvSpPr/>
          <p:nvPr/>
        </p:nvSpPr>
        <p:spPr>
          <a:xfrm>
            <a:off x="5148073" y="3730753"/>
            <a:ext cx="6481571" cy="688587"/>
          </a:xfrm>
          <a:prstGeom prst="rect">
            <a:avLst/>
          </a:prstGeom>
          <a:solidFill>
            <a:schemeClr val="bg1"/>
          </a:solidFill>
          <a:ln w="142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097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494" r="124" b="30712"/>
          <a:stretch/>
        </p:blipFill>
        <p:spPr>
          <a:xfrm>
            <a:off x="-1" y="947651"/>
            <a:ext cx="12188953" cy="5828053"/>
          </a:xfrm>
          <a:prstGeom prst="rect">
            <a:avLst/>
          </a:prstGeom>
        </p:spPr>
      </p:pic>
      <p:sp>
        <p:nvSpPr>
          <p:cNvPr id="7" name="Rectangle 6"/>
          <p:cNvSpPr/>
          <p:nvPr/>
        </p:nvSpPr>
        <p:spPr>
          <a:xfrm>
            <a:off x="10585704" y="2743200"/>
            <a:ext cx="1210056" cy="749808"/>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704320" y="2816352"/>
            <a:ext cx="298704" cy="3886200"/>
          </a:xfrm>
          <a:prstGeom prst="rect">
            <a:avLst/>
          </a:prstGeom>
          <a:solidFill>
            <a:schemeClr val="bg1"/>
          </a:solidFill>
          <a:ln w="142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405872" y="1815363"/>
            <a:ext cx="100584" cy="1796517"/>
          </a:xfrm>
          <a:prstGeom prst="rect">
            <a:avLst/>
          </a:prstGeom>
          <a:solidFill>
            <a:schemeClr val="bg1"/>
          </a:solidFill>
          <a:ln w="142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5377765" y="4224528"/>
            <a:ext cx="6140627" cy="2395728"/>
          </a:xfrm>
          <a:prstGeom prst="rect">
            <a:avLst/>
          </a:prstGeom>
        </p:spPr>
      </p:pic>
      <p:pic>
        <p:nvPicPr>
          <p:cNvPr id="11" name="Picture 10"/>
          <p:cNvPicPr>
            <a:picLocks noChangeAspect="1"/>
          </p:cNvPicPr>
          <p:nvPr/>
        </p:nvPicPr>
        <p:blipFill>
          <a:blip r:embed="rId3"/>
          <a:stretch>
            <a:fillRect/>
          </a:stretch>
        </p:blipFill>
        <p:spPr>
          <a:xfrm>
            <a:off x="202261" y="4306824"/>
            <a:ext cx="4783105" cy="1995828"/>
          </a:xfrm>
          <a:prstGeom prst="rect">
            <a:avLst/>
          </a:prstGeom>
        </p:spPr>
      </p:pic>
      <p:pic>
        <p:nvPicPr>
          <p:cNvPr id="12" name="Picture 11"/>
          <p:cNvPicPr>
            <a:picLocks noChangeAspect="1"/>
          </p:cNvPicPr>
          <p:nvPr/>
        </p:nvPicPr>
        <p:blipFill>
          <a:blip r:embed="rId4"/>
          <a:stretch>
            <a:fillRect/>
          </a:stretch>
        </p:blipFill>
        <p:spPr>
          <a:xfrm>
            <a:off x="82296" y="3730753"/>
            <a:ext cx="4983480" cy="704088"/>
          </a:xfrm>
          <a:prstGeom prst="rect">
            <a:avLst/>
          </a:prstGeom>
        </p:spPr>
      </p:pic>
      <p:sp>
        <p:nvSpPr>
          <p:cNvPr id="13" name="Rectangle 12"/>
          <p:cNvSpPr/>
          <p:nvPr/>
        </p:nvSpPr>
        <p:spPr>
          <a:xfrm>
            <a:off x="124967" y="4434840"/>
            <a:ext cx="5023105" cy="2036063"/>
          </a:xfrm>
          <a:prstGeom prst="rect">
            <a:avLst/>
          </a:prstGeom>
          <a:solidFill>
            <a:schemeClr val="bg1"/>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506456" y="1060704"/>
            <a:ext cx="1682496" cy="1481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stretch>
            <a:fillRect/>
          </a:stretch>
        </p:blipFill>
        <p:spPr>
          <a:xfrm>
            <a:off x="6293729" y="3861677"/>
            <a:ext cx="4787137" cy="368254"/>
          </a:xfrm>
          <a:prstGeom prst="rect">
            <a:avLst/>
          </a:prstGeom>
        </p:spPr>
      </p:pic>
    </p:spTree>
    <p:extLst>
      <p:ext uri="{BB962C8B-B14F-4D97-AF65-F5344CB8AC3E}">
        <p14:creationId xmlns:p14="http://schemas.microsoft.com/office/powerpoint/2010/main" val="1782339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3775" y="2019957"/>
            <a:ext cx="10363826" cy="3579441"/>
          </a:xfrm>
          <a:prstGeom prst="rect">
            <a:avLst/>
          </a:prstGeom>
          <a:noFill/>
        </p:spPr>
        <p:txBody>
          <a:bodyPr wrap="square">
            <a:spAutoFit/>
          </a:bodyPr>
          <a:lstStyle/>
          <a:p>
            <a:pPr marL="228600" indent="-228600">
              <a:lnSpc>
                <a:spcPct val="120000"/>
              </a:lnSpc>
              <a:spcBef>
                <a:spcPts val="1000"/>
              </a:spcBef>
              <a:buClr>
                <a:prstClr val="black"/>
              </a:buClr>
              <a:buFont typeface="Arial" panose="020B0604020202020204" pitchFamily="34" charset="0"/>
              <a:buChar char="•"/>
            </a:pPr>
            <a:r>
              <a:rPr lang="en-US" sz="2800" cap="all" dirty="0">
                <a:solidFill>
                  <a:prstClr val="black"/>
                </a:solidFill>
              </a:rPr>
              <a:t>“order form” from </a:t>
            </a:r>
            <a:r>
              <a:rPr lang="en-US" sz="2800" cap="all" dirty="0" smtClean="0">
                <a:solidFill>
                  <a:prstClr val="black"/>
                </a:solidFill>
              </a:rPr>
              <a:t>Project manager </a:t>
            </a:r>
            <a:r>
              <a:rPr lang="en-US" sz="2800" cap="all" dirty="0">
                <a:solidFill>
                  <a:prstClr val="black"/>
                </a:solidFill>
              </a:rPr>
              <a:t>to structural </a:t>
            </a:r>
            <a:r>
              <a:rPr lang="en-US" sz="2800" cap="all" dirty="0" smtClean="0">
                <a:solidFill>
                  <a:prstClr val="black"/>
                </a:solidFill>
              </a:rPr>
              <a:t>design</a:t>
            </a:r>
          </a:p>
          <a:p>
            <a:pPr marL="228600" indent="-228600">
              <a:lnSpc>
                <a:spcPct val="120000"/>
              </a:lnSpc>
              <a:spcBef>
                <a:spcPts val="1000"/>
              </a:spcBef>
              <a:buClr>
                <a:prstClr val="black"/>
              </a:buClr>
              <a:buFont typeface="Arial" panose="020B0604020202020204" pitchFamily="34" charset="0"/>
              <a:buChar char="•"/>
            </a:pPr>
            <a:r>
              <a:rPr lang="en-US" sz="2800" cap="all" dirty="0" smtClean="0">
                <a:solidFill>
                  <a:prstClr val="black"/>
                </a:solidFill>
              </a:rPr>
              <a:t>content established by the Division of Structural design</a:t>
            </a:r>
          </a:p>
          <a:p>
            <a:pPr marL="228600" indent="-228600">
              <a:lnSpc>
                <a:spcPct val="120000"/>
              </a:lnSpc>
              <a:spcBef>
                <a:spcPts val="1000"/>
              </a:spcBef>
              <a:buClr>
                <a:prstClr val="black"/>
              </a:buClr>
              <a:buFont typeface="Arial" panose="020B0604020202020204" pitchFamily="34" charset="0"/>
              <a:buChar char="•"/>
            </a:pPr>
            <a:r>
              <a:rPr lang="en-US" sz="2800" cap="all" dirty="0" smtClean="0">
                <a:solidFill>
                  <a:prstClr val="black"/>
                </a:solidFill>
              </a:rPr>
              <a:t>should </a:t>
            </a:r>
            <a:r>
              <a:rPr lang="en-US" sz="2800" cap="all" dirty="0">
                <a:solidFill>
                  <a:prstClr val="black"/>
                </a:solidFill>
              </a:rPr>
              <a:t>reflect Applicable final inspection comments   </a:t>
            </a:r>
            <a:endParaRPr lang="en-US" sz="2800" cap="all" dirty="0" smtClean="0">
              <a:solidFill>
                <a:prstClr val="black"/>
              </a:solidFill>
            </a:endParaRPr>
          </a:p>
          <a:p>
            <a:pPr marL="228600" indent="-228600">
              <a:lnSpc>
                <a:spcPct val="120000"/>
              </a:lnSpc>
              <a:spcBef>
                <a:spcPts val="1000"/>
              </a:spcBef>
              <a:buClr>
                <a:prstClr val="black"/>
              </a:buClr>
              <a:buFont typeface="Arial" panose="020B0604020202020204" pitchFamily="34" charset="0"/>
              <a:buChar char="•"/>
            </a:pPr>
            <a:r>
              <a:rPr lang="en-US" sz="2800" cap="all" dirty="0">
                <a:solidFill>
                  <a:prstClr val="black"/>
                </a:solidFill>
              </a:rPr>
              <a:t>Submitted to the PM, then PM places in </a:t>
            </a:r>
            <a:r>
              <a:rPr lang="en-US" sz="2800" cap="all" dirty="0" err="1">
                <a:solidFill>
                  <a:prstClr val="black"/>
                </a:solidFill>
              </a:rPr>
              <a:t>projectwise</a:t>
            </a:r>
            <a:r>
              <a:rPr lang="en-US" sz="2800" cap="all" dirty="0">
                <a:solidFill>
                  <a:prstClr val="black"/>
                </a:solidFill>
              </a:rPr>
              <a:t> and notifies the Drainage </a:t>
            </a:r>
            <a:r>
              <a:rPr lang="en-US" sz="2800" cap="all" dirty="0" smtClean="0">
                <a:solidFill>
                  <a:prstClr val="black"/>
                </a:solidFill>
              </a:rPr>
              <a:t>branch</a:t>
            </a:r>
            <a:endParaRPr lang="en-US" sz="2800" cap="all" dirty="0">
              <a:solidFill>
                <a:prstClr val="black"/>
              </a:solidFill>
            </a:endParaRPr>
          </a:p>
        </p:txBody>
      </p:sp>
      <p:sp>
        <p:nvSpPr>
          <p:cNvPr id="2" name="Title 1"/>
          <p:cNvSpPr>
            <a:spLocks noGrp="1"/>
          </p:cNvSpPr>
          <p:nvPr>
            <p:ph type="title"/>
          </p:nvPr>
        </p:nvSpPr>
        <p:spPr/>
        <p:txBody>
          <a:bodyPr/>
          <a:lstStyle/>
          <a:p>
            <a:r>
              <a:rPr lang="en-US" dirty="0" smtClean="0"/>
              <a:t>ADVANCED situation FOLDER</a:t>
            </a:r>
            <a:endParaRPr lang="en-US" dirty="0"/>
          </a:p>
        </p:txBody>
      </p:sp>
    </p:spTree>
    <p:extLst>
      <p:ext uri="{BB962C8B-B14F-4D97-AF65-F5344CB8AC3E}">
        <p14:creationId xmlns:p14="http://schemas.microsoft.com/office/powerpoint/2010/main" val="303698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34795"/>
          </a:xfrm>
        </p:spPr>
        <p:txBody>
          <a:bodyPr>
            <a:normAutofit/>
          </a:bodyPr>
          <a:lstStyle/>
          <a:p>
            <a:r>
              <a:rPr lang="en-US" sz="4000" dirty="0" smtClean="0"/>
              <a:t>Agenda</a:t>
            </a:r>
            <a:endParaRPr lang="en-US" sz="4000" dirty="0"/>
          </a:p>
        </p:txBody>
      </p:sp>
      <p:sp>
        <p:nvSpPr>
          <p:cNvPr id="3" name="Content Placeholder 2"/>
          <p:cNvSpPr>
            <a:spLocks noGrp="1"/>
          </p:cNvSpPr>
          <p:nvPr>
            <p:ph sz="quarter" idx="13"/>
          </p:nvPr>
        </p:nvSpPr>
        <p:spPr>
          <a:xfrm>
            <a:off x="913775" y="1663004"/>
            <a:ext cx="10927706" cy="4399468"/>
          </a:xfrm>
        </p:spPr>
        <p:txBody>
          <a:bodyPr>
            <a:noAutofit/>
          </a:bodyPr>
          <a:lstStyle/>
          <a:p>
            <a:r>
              <a:rPr lang="en-US" sz="2800" dirty="0" smtClean="0"/>
              <a:t>Drainage design process</a:t>
            </a:r>
            <a:r>
              <a:rPr lang="en-US" sz="2800" dirty="0"/>
              <a:t> </a:t>
            </a:r>
            <a:endParaRPr lang="en-US" sz="2800" dirty="0" smtClean="0"/>
          </a:p>
          <a:p>
            <a:pPr lvl="1"/>
            <a:r>
              <a:rPr lang="en-US" sz="2800" dirty="0" smtClean="0"/>
              <a:t>From preliminary line and grade to letting</a:t>
            </a:r>
          </a:p>
          <a:p>
            <a:pPr lvl="1"/>
            <a:endParaRPr lang="en-US" sz="2800" dirty="0"/>
          </a:p>
          <a:p>
            <a:r>
              <a:rPr lang="en-US" sz="2800" dirty="0" smtClean="0"/>
              <a:t>Drainage folder redesign </a:t>
            </a:r>
          </a:p>
          <a:p>
            <a:pPr lvl="1"/>
            <a:r>
              <a:rPr lang="en-US" sz="2600" b="1" dirty="0" smtClean="0"/>
              <a:t>conceptual, not ready to implement</a:t>
            </a:r>
          </a:p>
          <a:p>
            <a:pPr lvl="1"/>
            <a:r>
              <a:rPr lang="en-US" sz="2800" dirty="0" smtClean="0"/>
              <a:t>Lightened folder requirements</a:t>
            </a:r>
          </a:p>
          <a:p>
            <a:pPr lvl="1"/>
            <a:r>
              <a:rPr lang="en-US" sz="2800" dirty="0" smtClean="0"/>
              <a:t>New source file submittal format</a:t>
            </a:r>
          </a:p>
        </p:txBody>
      </p:sp>
    </p:spTree>
    <p:extLst>
      <p:ext uri="{BB962C8B-B14F-4D97-AF65-F5344CB8AC3E}">
        <p14:creationId xmlns:p14="http://schemas.microsoft.com/office/powerpoint/2010/main" val="332672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494" r="124" b="30712"/>
          <a:stretch/>
        </p:blipFill>
        <p:spPr>
          <a:xfrm>
            <a:off x="-1" y="947651"/>
            <a:ext cx="12188953" cy="5828053"/>
          </a:xfrm>
          <a:prstGeom prst="rect">
            <a:avLst/>
          </a:prstGeom>
        </p:spPr>
      </p:pic>
      <p:sp>
        <p:nvSpPr>
          <p:cNvPr id="7" name="Rectangle 6"/>
          <p:cNvSpPr/>
          <p:nvPr/>
        </p:nvSpPr>
        <p:spPr>
          <a:xfrm>
            <a:off x="10585704" y="2743200"/>
            <a:ext cx="1210056" cy="749808"/>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704320" y="2816352"/>
            <a:ext cx="298704" cy="3886200"/>
          </a:xfrm>
          <a:prstGeom prst="rect">
            <a:avLst/>
          </a:prstGeom>
          <a:solidFill>
            <a:schemeClr val="bg1"/>
          </a:solidFill>
          <a:ln w="142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405872" y="1815363"/>
            <a:ext cx="100584" cy="1796517"/>
          </a:xfrm>
          <a:prstGeom prst="rect">
            <a:avLst/>
          </a:prstGeom>
          <a:solidFill>
            <a:schemeClr val="bg1"/>
          </a:solidFill>
          <a:ln w="142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6711696" y="4224528"/>
            <a:ext cx="4806696" cy="2395728"/>
          </a:xfrm>
          <a:prstGeom prst="rect">
            <a:avLst/>
          </a:prstGeom>
        </p:spPr>
      </p:pic>
      <p:pic>
        <p:nvPicPr>
          <p:cNvPr id="11" name="Picture 10"/>
          <p:cNvPicPr>
            <a:picLocks noChangeAspect="1"/>
          </p:cNvPicPr>
          <p:nvPr/>
        </p:nvPicPr>
        <p:blipFill>
          <a:blip r:embed="rId3"/>
          <a:stretch>
            <a:fillRect/>
          </a:stretch>
        </p:blipFill>
        <p:spPr>
          <a:xfrm>
            <a:off x="202261" y="4306824"/>
            <a:ext cx="4783105" cy="1995828"/>
          </a:xfrm>
          <a:prstGeom prst="rect">
            <a:avLst/>
          </a:prstGeom>
        </p:spPr>
      </p:pic>
      <p:pic>
        <p:nvPicPr>
          <p:cNvPr id="12" name="Picture 11"/>
          <p:cNvPicPr>
            <a:picLocks noChangeAspect="1"/>
          </p:cNvPicPr>
          <p:nvPr/>
        </p:nvPicPr>
        <p:blipFill>
          <a:blip r:embed="rId3"/>
          <a:stretch>
            <a:fillRect/>
          </a:stretch>
        </p:blipFill>
        <p:spPr>
          <a:xfrm>
            <a:off x="5650992" y="6208776"/>
            <a:ext cx="4501896" cy="411480"/>
          </a:xfrm>
          <a:prstGeom prst="rect">
            <a:avLst/>
          </a:prstGeom>
        </p:spPr>
      </p:pic>
      <p:pic>
        <p:nvPicPr>
          <p:cNvPr id="13" name="Picture 12"/>
          <p:cNvPicPr>
            <a:picLocks noChangeAspect="1"/>
          </p:cNvPicPr>
          <p:nvPr/>
        </p:nvPicPr>
        <p:blipFill>
          <a:blip r:embed="rId4"/>
          <a:stretch>
            <a:fillRect/>
          </a:stretch>
        </p:blipFill>
        <p:spPr>
          <a:xfrm>
            <a:off x="82296" y="3730753"/>
            <a:ext cx="4983480" cy="704088"/>
          </a:xfrm>
          <a:prstGeom prst="rect">
            <a:avLst/>
          </a:prstGeom>
        </p:spPr>
      </p:pic>
      <p:sp>
        <p:nvSpPr>
          <p:cNvPr id="14" name="Rectangle 13"/>
          <p:cNvSpPr/>
          <p:nvPr/>
        </p:nvSpPr>
        <p:spPr>
          <a:xfrm>
            <a:off x="124967" y="4434840"/>
            <a:ext cx="5023105" cy="2036063"/>
          </a:xfrm>
          <a:prstGeom prst="rect">
            <a:avLst/>
          </a:prstGeom>
          <a:solidFill>
            <a:schemeClr val="bg1"/>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506456" y="1060704"/>
            <a:ext cx="1682496" cy="1481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stretch>
            <a:fillRect/>
          </a:stretch>
        </p:blipFill>
        <p:spPr>
          <a:xfrm>
            <a:off x="6293729" y="3861677"/>
            <a:ext cx="4787137" cy="368254"/>
          </a:xfrm>
          <a:prstGeom prst="rect">
            <a:avLst/>
          </a:prstGeom>
        </p:spPr>
      </p:pic>
    </p:spTree>
    <p:extLst>
      <p:ext uri="{BB962C8B-B14F-4D97-AF65-F5344CB8AC3E}">
        <p14:creationId xmlns:p14="http://schemas.microsoft.com/office/powerpoint/2010/main" val="2581704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494" r="124" b="30712"/>
          <a:stretch/>
        </p:blipFill>
        <p:spPr>
          <a:xfrm>
            <a:off x="-1" y="947651"/>
            <a:ext cx="12188953" cy="5828053"/>
          </a:xfrm>
          <a:prstGeom prst="rect">
            <a:avLst/>
          </a:prstGeom>
        </p:spPr>
      </p:pic>
      <p:sp>
        <p:nvSpPr>
          <p:cNvPr id="7" name="Rectangle 6"/>
          <p:cNvSpPr/>
          <p:nvPr/>
        </p:nvSpPr>
        <p:spPr>
          <a:xfrm>
            <a:off x="10585704" y="2743200"/>
            <a:ext cx="1210056" cy="749808"/>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704320" y="2816352"/>
            <a:ext cx="298704" cy="3886200"/>
          </a:xfrm>
          <a:prstGeom prst="rect">
            <a:avLst/>
          </a:prstGeom>
          <a:solidFill>
            <a:schemeClr val="bg1"/>
          </a:solidFill>
          <a:ln w="142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405872" y="1815363"/>
            <a:ext cx="100584" cy="1796517"/>
          </a:xfrm>
          <a:prstGeom prst="rect">
            <a:avLst/>
          </a:prstGeom>
          <a:solidFill>
            <a:schemeClr val="bg1"/>
          </a:solidFill>
          <a:ln w="142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6748272" y="5733288"/>
            <a:ext cx="4770120" cy="886968"/>
          </a:xfrm>
          <a:prstGeom prst="rect">
            <a:avLst/>
          </a:prstGeom>
        </p:spPr>
      </p:pic>
      <p:pic>
        <p:nvPicPr>
          <p:cNvPr id="11" name="Picture 10"/>
          <p:cNvPicPr>
            <a:picLocks noChangeAspect="1"/>
          </p:cNvPicPr>
          <p:nvPr/>
        </p:nvPicPr>
        <p:blipFill>
          <a:blip r:embed="rId3"/>
          <a:stretch>
            <a:fillRect/>
          </a:stretch>
        </p:blipFill>
        <p:spPr>
          <a:xfrm>
            <a:off x="202261" y="4306824"/>
            <a:ext cx="4783105" cy="1995828"/>
          </a:xfrm>
          <a:prstGeom prst="rect">
            <a:avLst/>
          </a:prstGeom>
        </p:spPr>
      </p:pic>
      <p:pic>
        <p:nvPicPr>
          <p:cNvPr id="12" name="Picture 11"/>
          <p:cNvPicPr>
            <a:picLocks noChangeAspect="1"/>
          </p:cNvPicPr>
          <p:nvPr/>
        </p:nvPicPr>
        <p:blipFill>
          <a:blip r:embed="rId3"/>
          <a:stretch>
            <a:fillRect/>
          </a:stretch>
        </p:blipFill>
        <p:spPr>
          <a:xfrm>
            <a:off x="5650992" y="6208776"/>
            <a:ext cx="4501896" cy="411480"/>
          </a:xfrm>
          <a:prstGeom prst="rect">
            <a:avLst/>
          </a:prstGeom>
        </p:spPr>
      </p:pic>
      <p:pic>
        <p:nvPicPr>
          <p:cNvPr id="13" name="Picture 12"/>
          <p:cNvPicPr>
            <a:picLocks noChangeAspect="1"/>
          </p:cNvPicPr>
          <p:nvPr/>
        </p:nvPicPr>
        <p:blipFill>
          <a:blip r:embed="rId4"/>
          <a:stretch>
            <a:fillRect/>
          </a:stretch>
        </p:blipFill>
        <p:spPr>
          <a:xfrm>
            <a:off x="82296" y="3730753"/>
            <a:ext cx="4983480" cy="704088"/>
          </a:xfrm>
          <a:prstGeom prst="rect">
            <a:avLst/>
          </a:prstGeom>
        </p:spPr>
      </p:pic>
      <p:sp>
        <p:nvSpPr>
          <p:cNvPr id="14" name="Rectangle 13"/>
          <p:cNvSpPr/>
          <p:nvPr/>
        </p:nvSpPr>
        <p:spPr>
          <a:xfrm>
            <a:off x="124967" y="4434840"/>
            <a:ext cx="5023105" cy="2036063"/>
          </a:xfrm>
          <a:prstGeom prst="rect">
            <a:avLst/>
          </a:prstGeom>
          <a:solidFill>
            <a:schemeClr val="bg1"/>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506456" y="1060704"/>
            <a:ext cx="1682496" cy="1481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a:stretch>
            <a:fillRect/>
          </a:stretch>
        </p:blipFill>
        <p:spPr>
          <a:xfrm>
            <a:off x="6293729" y="3861677"/>
            <a:ext cx="4787137" cy="368254"/>
          </a:xfrm>
          <a:prstGeom prst="rect">
            <a:avLst/>
          </a:prstGeom>
        </p:spPr>
      </p:pic>
    </p:spTree>
    <p:extLst>
      <p:ext uri="{BB962C8B-B14F-4D97-AF65-F5344CB8AC3E}">
        <p14:creationId xmlns:p14="http://schemas.microsoft.com/office/powerpoint/2010/main" val="4065614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494" r="124" b="30712"/>
          <a:stretch/>
        </p:blipFill>
        <p:spPr>
          <a:xfrm>
            <a:off x="-1" y="947651"/>
            <a:ext cx="12188953" cy="5828053"/>
          </a:xfrm>
          <a:prstGeom prst="rect">
            <a:avLst/>
          </a:prstGeom>
        </p:spPr>
      </p:pic>
      <p:sp>
        <p:nvSpPr>
          <p:cNvPr id="7" name="Rectangle 6"/>
          <p:cNvSpPr/>
          <p:nvPr/>
        </p:nvSpPr>
        <p:spPr>
          <a:xfrm>
            <a:off x="10585704" y="2743200"/>
            <a:ext cx="1210056" cy="749808"/>
          </a:xfrm>
          <a:prstGeom prst="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704320" y="2816352"/>
            <a:ext cx="298704" cy="3959352"/>
          </a:xfrm>
          <a:prstGeom prst="rect">
            <a:avLst/>
          </a:prstGeom>
          <a:solidFill>
            <a:schemeClr val="bg1"/>
          </a:solidFill>
          <a:ln w="142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75106" y="1752601"/>
            <a:ext cx="210598" cy="1859280"/>
          </a:xfrm>
          <a:prstGeom prst="rect">
            <a:avLst/>
          </a:prstGeom>
          <a:solidFill>
            <a:schemeClr val="bg1"/>
          </a:solidFill>
          <a:ln w="142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82296" y="3730753"/>
            <a:ext cx="4983480" cy="704088"/>
          </a:xfrm>
          <a:prstGeom prst="rect">
            <a:avLst/>
          </a:prstGeom>
        </p:spPr>
      </p:pic>
      <p:sp>
        <p:nvSpPr>
          <p:cNvPr id="13" name="Rectangle 12"/>
          <p:cNvSpPr/>
          <p:nvPr/>
        </p:nvSpPr>
        <p:spPr>
          <a:xfrm>
            <a:off x="124967" y="4434840"/>
            <a:ext cx="5023105" cy="2036063"/>
          </a:xfrm>
          <a:prstGeom prst="rect">
            <a:avLst/>
          </a:prstGeom>
          <a:solidFill>
            <a:schemeClr val="bg1"/>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506456" y="1060704"/>
            <a:ext cx="1682496" cy="148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6293729" y="3861677"/>
            <a:ext cx="4787137" cy="368254"/>
          </a:xfrm>
          <a:prstGeom prst="rect">
            <a:avLst/>
          </a:prstGeom>
        </p:spPr>
      </p:pic>
    </p:spTree>
    <p:extLst>
      <p:ext uri="{BB962C8B-B14F-4D97-AF65-F5344CB8AC3E}">
        <p14:creationId xmlns:p14="http://schemas.microsoft.com/office/powerpoint/2010/main" val="3226184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situation FOLDER</a:t>
            </a:r>
            <a:endParaRPr lang="en-US" dirty="0"/>
          </a:p>
        </p:txBody>
      </p:sp>
      <p:sp>
        <p:nvSpPr>
          <p:cNvPr id="6" name="Rectangle 5"/>
          <p:cNvSpPr/>
          <p:nvPr/>
        </p:nvSpPr>
        <p:spPr>
          <a:xfrm>
            <a:off x="914400" y="2214694"/>
            <a:ext cx="10363826" cy="4485330"/>
          </a:xfrm>
          <a:prstGeom prst="rect">
            <a:avLst/>
          </a:prstGeom>
          <a:noFill/>
        </p:spPr>
        <p:txBody>
          <a:bodyPr wrap="square">
            <a:spAutoFit/>
          </a:bodyPr>
          <a:lstStyle/>
          <a:p>
            <a:pPr marL="228600" lvl="0" indent="-228600">
              <a:lnSpc>
                <a:spcPct val="120000"/>
              </a:lnSpc>
              <a:spcBef>
                <a:spcPts val="1000"/>
              </a:spcBef>
              <a:buClr>
                <a:prstClr val="black"/>
              </a:buClr>
              <a:buFont typeface="Arial" panose="020B0604020202020204" pitchFamily="34" charset="0"/>
              <a:buChar char="•"/>
            </a:pPr>
            <a:r>
              <a:rPr lang="en-US" sz="2800" cap="all" dirty="0">
                <a:solidFill>
                  <a:prstClr val="black"/>
                </a:solidFill>
              </a:rPr>
              <a:t>the drainage engineer will document receipt with email to the project manager and a stamp on the folder in </a:t>
            </a:r>
            <a:r>
              <a:rPr lang="en-US" sz="2800" cap="all" dirty="0" err="1">
                <a:solidFill>
                  <a:prstClr val="black"/>
                </a:solidFill>
              </a:rPr>
              <a:t>projectwise</a:t>
            </a:r>
            <a:endParaRPr lang="en-US" sz="2800" cap="all" dirty="0">
              <a:solidFill>
                <a:prstClr val="black"/>
              </a:solidFill>
            </a:endParaRPr>
          </a:p>
          <a:p>
            <a:pPr marL="228600" lvl="0" indent="-228600">
              <a:lnSpc>
                <a:spcPct val="120000"/>
              </a:lnSpc>
              <a:spcBef>
                <a:spcPts val="1000"/>
              </a:spcBef>
              <a:buClr>
                <a:prstClr val="black"/>
              </a:buClr>
              <a:buFont typeface="Arial" panose="020B0604020202020204" pitchFamily="34" charset="0"/>
              <a:buChar char="•"/>
            </a:pPr>
            <a:r>
              <a:rPr lang="en-US" sz="2800" cap="all" dirty="0" smtClean="0">
                <a:solidFill>
                  <a:prstClr val="black"/>
                </a:solidFill>
              </a:rPr>
              <a:t>Submits comments and works with structural designer to resolve any issues</a:t>
            </a:r>
          </a:p>
          <a:p>
            <a:pPr marL="228600" lvl="0" indent="-228600">
              <a:lnSpc>
                <a:spcPct val="120000"/>
              </a:lnSpc>
              <a:spcBef>
                <a:spcPts val="1000"/>
              </a:spcBef>
              <a:buClr>
                <a:prstClr val="black"/>
              </a:buClr>
              <a:buFont typeface="Arial" panose="020B0604020202020204" pitchFamily="34" charset="0"/>
              <a:buChar char="•"/>
            </a:pPr>
            <a:r>
              <a:rPr lang="en-US" sz="2800" cap="all" dirty="0" smtClean="0">
                <a:solidFill>
                  <a:prstClr val="black"/>
                </a:solidFill>
              </a:rPr>
              <a:t>the </a:t>
            </a:r>
            <a:r>
              <a:rPr lang="en-US" sz="2800" cap="all" dirty="0">
                <a:solidFill>
                  <a:prstClr val="black"/>
                </a:solidFill>
              </a:rPr>
              <a:t>drainage engineer will document completion of review with an email </a:t>
            </a:r>
            <a:r>
              <a:rPr lang="en-US" sz="2800" cap="all" dirty="0" smtClean="0">
                <a:solidFill>
                  <a:prstClr val="black"/>
                </a:solidFill>
              </a:rPr>
              <a:t>and </a:t>
            </a:r>
            <a:r>
              <a:rPr lang="en-US" sz="2800" cap="all" dirty="0">
                <a:solidFill>
                  <a:prstClr val="black"/>
                </a:solidFill>
              </a:rPr>
              <a:t>a stamp on the folder in </a:t>
            </a:r>
            <a:r>
              <a:rPr lang="en-US" sz="2800" cap="all" dirty="0" err="1" smtClean="0">
                <a:solidFill>
                  <a:prstClr val="black"/>
                </a:solidFill>
              </a:rPr>
              <a:t>projectwise</a:t>
            </a:r>
            <a:endParaRPr lang="en-US" sz="2400" cap="all" dirty="0">
              <a:solidFill>
                <a:prstClr val="black"/>
              </a:solidFill>
            </a:endParaRPr>
          </a:p>
        </p:txBody>
      </p:sp>
    </p:spTree>
    <p:extLst>
      <p:ext uri="{BB962C8B-B14F-4D97-AF65-F5344CB8AC3E}">
        <p14:creationId xmlns:p14="http://schemas.microsoft.com/office/powerpoint/2010/main" val="426108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494" r="124" b="30712"/>
          <a:stretch/>
        </p:blipFill>
        <p:spPr>
          <a:xfrm>
            <a:off x="-1" y="947651"/>
            <a:ext cx="12188953" cy="5828053"/>
          </a:xfrm>
          <a:prstGeom prst="rect">
            <a:avLst/>
          </a:prstGeom>
        </p:spPr>
      </p:pic>
      <p:pic>
        <p:nvPicPr>
          <p:cNvPr id="2" name="Picture 1"/>
          <p:cNvPicPr>
            <a:picLocks noChangeAspect="1"/>
          </p:cNvPicPr>
          <p:nvPr/>
        </p:nvPicPr>
        <p:blipFill>
          <a:blip r:embed="rId3"/>
          <a:stretch>
            <a:fillRect/>
          </a:stretch>
        </p:blipFill>
        <p:spPr>
          <a:xfrm>
            <a:off x="82296" y="3730753"/>
            <a:ext cx="4983480" cy="704088"/>
          </a:xfrm>
          <a:prstGeom prst="rect">
            <a:avLst/>
          </a:prstGeom>
        </p:spPr>
      </p:pic>
      <p:sp>
        <p:nvSpPr>
          <p:cNvPr id="13" name="Rectangle 12"/>
          <p:cNvSpPr/>
          <p:nvPr/>
        </p:nvSpPr>
        <p:spPr>
          <a:xfrm>
            <a:off x="124967" y="4434840"/>
            <a:ext cx="5023105" cy="2036063"/>
          </a:xfrm>
          <a:prstGeom prst="rect">
            <a:avLst/>
          </a:prstGeom>
          <a:solidFill>
            <a:schemeClr val="bg1"/>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srcRect b="11469"/>
          <a:stretch/>
        </p:blipFill>
        <p:spPr>
          <a:xfrm>
            <a:off x="82296" y="3621205"/>
            <a:ext cx="12106656" cy="3135195"/>
          </a:xfrm>
          <a:prstGeom prst="rect">
            <a:avLst/>
          </a:prstGeom>
        </p:spPr>
      </p:pic>
      <p:cxnSp>
        <p:nvCxnSpPr>
          <p:cNvPr id="5" name="Straight Connector 4"/>
          <p:cNvCxnSpPr/>
          <p:nvPr/>
        </p:nvCxnSpPr>
        <p:spPr>
          <a:xfrm flipV="1">
            <a:off x="3639312" y="3090672"/>
            <a:ext cx="0" cy="6400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1765280" y="3090672"/>
            <a:ext cx="3048" cy="10304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660136" y="3868093"/>
            <a:ext cx="6528816" cy="2897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314432" y="1755648"/>
            <a:ext cx="301752" cy="1581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442448" y="2807208"/>
            <a:ext cx="1554480" cy="1627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506456" y="1060704"/>
            <a:ext cx="1682496" cy="148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5"/>
          <a:stretch>
            <a:fillRect/>
          </a:stretch>
        </p:blipFill>
        <p:spPr>
          <a:xfrm>
            <a:off x="180467" y="4781247"/>
            <a:ext cx="4787137" cy="368254"/>
          </a:xfrm>
          <a:prstGeom prst="rect">
            <a:avLst/>
          </a:prstGeom>
        </p:spPr>
      </p:pic>
    </p:spTree>
    <p:extLst>
      <p:ext uri="{BB962C8B-B14F-4D97-AF65-F5344CB8AC3E}">
        <p14:creationId xmlns:p14="http://schemas.microsoft.com/office/powerpoint/2010/main" val="1046497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494" r="124" b="30712"/>
          <a:stretch/>
        </p:blipFill>
        <p:spPr>
          <a:xfrm>
            <a:off x="-1" y="947651"/>
            <a:ext cx="12188953" cy="5828053"/>
          </a:xfrm>
          <a:prstGeom prst="rect">
            <a:avLst/>
          </a:prstGeom>
        </p:spPr>
      </p:pic>
      <p:pic>
        <p:nvPicPr>
          <p:cNvPr id="2" name="Picture 1"/>
          <p:cNvPicPr>
            <a:picLocks noChangeAspect="1"/>
          </p:cNvPicPr>
          <p:nvPr/>
        </p:nvPicPr>
        <p:blipFill>
          <a:blip r:embed="rId3"/>
          <a:stretch>
            <a:fillRect/>
          </a:stretch>
        </p:blipFill>
        <p:spPr>
          <a:xfrm>
            <a:off x="82296" y="3730753"/>
            <a:ext cx="4983480" cy="704088"/>
          </a:xfrm>
          <a:prstGeom prst="rect">
            <a:avLst/>
          </a:prstGeom>
        </p:spPr>
      </p:pic>
      <p:sp>
        <p:nvSpPr>
          <p:cNvPr id="13" name="Rectangle 12"/>
          <p:cNvSpPr/>
          <p:nvPr/>
        </p:nvSpPr>
        <p:spPr>
          <a:xfrm>
            <a:off x="124967" y="4434840"/>
            <a:ext cx="5023105" cy="2036063"/>
          </a:xfrm>
          <a:prstGeom prst="rect">
            <a:avLst/>
          </a:prstGeom>
          <a:solidFill>
            <a:schemeClr val="bg1"/>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srcRect b="10990"/>
          <a:stretch/>
        </p:blipFill>
        <p:spPr>
          <a:xfrm>
            <a:off x="82296" y="3621206"/>
            <a:ext cx="12106656" cy="3152128"/>
          </a:xfrm>
          <a:prstGeom prst="rect">
            <a:avLst/>
          </a:prstGeom>
        </p:spPr>
      </p:pic>
      <p:cxnSp>
        <p:nvCxnSpPr>
          <p:cNvPr id="5" name="Straight Connector 4"/>
          <p:cNvCxnSpPr/>
          <p:nvPr/>
        </p:nvCxnSpPr>
        <p:spPr>
          <a:xfrm flipV="1">
            <a:off x="3639312" y="3090672"/>
            <a:ext cx="0" cy="6400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1765280" y="3090672"/>
            <a:ext cx="3048" cy="10304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a:stretch>
            <a:fillRect/>
          </a:stretch>
        </p:blipFill>
        <p:spPr>
          <a:xfrm>
            <a:off x="5888736" y="4507992"/>
            <a:ext cx="6144768" cy="2084832"/>
          </a:xfrm>
          <a:prstGeom prst="rect">
            <a:avLst/>
          </a:prstGeom>
        </p:spPr>
      </p:pic>
      <p:sp>
        <p:nvSpPr>
          <p:cNvPr id="10" name="Rectangle 9"/>
          <p:cNvSpPr/>
          <p:nvPr/>
        </p:nvSpPr>
        <p:spPr>
          <a:xfrm>
            <a:off x="10561320" y="1060704"/>
            <a:ext cx="1627632" cy="148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stretch>
            <a:fillRect/>
          </a:stretch>
        </p:blipFill>
        <p:spPr>
          <a:xfrm>
            <a:off x="180467" y="4781248"/>
            <a:ext cx="4787137" cy="368254"/>
          </a:xfrm>
          <a:prstGeom prst="rect">
            <a:avLst/>
          </a:prstGeom>
        </p:spPr>
      </p:pic>
    </p:spTree>
    <p:extLst>
      <p:ext uri="{BB962C8B-B14F-4D97-AF65-F5344CB8AC3E}">
        <p14:creationId xmlns:p14="http://schemas.microsoft.com/office/powerpoint/2010/main" val="418094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3775" y="2214694"/>
            <a:ext cx="10363826" cy="4096506"/>
          </a:xfrm>
          <a:prstGeom prst="rect">
            <a:avLst/>
          </a:prstGeom>
          <a:noFill/>
        </p:spPr>
        <p:txBody>
          <a:bodyPr wrap="square">
            <a:spAutoFit/>
          </a:bodyPr>
          <a:lstStyle/>
          <a:p>
            <a:pPr marL="228600" lvl="0" indent="-228600">
              <a:lnSpc>
                <a:spcPct val="120000"/>
              </a:lnSpc>
              <a:spcBef>
                <a:spcPts val="1000"/>
              </a:spcBef>
              <a:buClr>
                <a:prstClr val="black"/>
              </a:buClr>
              <a:buFont typeface="Arial" panose="020B0604020202020204" pitchFamily="34" charset="0"/>
              <a:buChar char="•"/>
            </a:pPr>
            <a:r>
              <a:rPr lang="en-US" sz="2800" cap="all" dirty="0">
                <a:solidFill>
                  <a:prstClr val="black"/>
                </a:solidFill>
              </a:rPr>
              <a:t>the legal document archived for project drainage design </a:t>
            </a:r>
          </a:p>
          <a:p>
            <a:pPr marL="228600" lvl="0" indent="-228600">
              <a:lnSpc>
                <a:spcPct val="120000"/>
              </a:lnSpc>
              <a:spcBef>
                <a:spcPts val="1000"/>
              </a:spcBef>
              <a:buClr>
                <a:prstClr val="black"/>
              </a:buClr>
              <a:buFont typeface="Arial" panose="020B0604020202020204" pitchFamily="34" charset="0"/>
              <a:buChar char="•"/>
            </a:pPr>
            <a:r>
              <a:rPr lang="en-US" sz="2800" b="1" cap="all" dirty="0">
                <a:solidFill>
                  <a:prstClr val="black"/>
                </a:solidFill>
              </a:rPr>
              <a:t>submitted at least 2 weeks prior to submittal of final </a:t>
            </a:r>
            <a:r>
              <a:rPr lang="en-US" sz="2800" b="1" cap="all" dirty="0" smtClean="0">
                <a:solidFill>
                  <a:prstClr val="black"/>
                </a:solidFill>
              </a:rPr>
              <a:t>plans</a:t>
            </a:r>
          </a:p>
          <a:p>
            <a:pPr marL="228600" indent="-228600">
              <a:lnSpc>
                <a:spcPct val="120000"/>
              </a:lnSpc>
              <a:spcBef>
                <a:spcPts val="1000"/>
              </a:spcBef>
              <a:buClr>
                <a:prstClr val="black"/>
              </a:buClr>
              <a:buFont typeface="Arial" panose="020B0604020202020204" pitchFamily="34" charset="0"/>
              <a:buChar char="•"/>
            </a:pPr>
            <a:r>
              <a:rPr lang="en-US" sz="2800" cap="all" dirty="0">
                <a:solidFill>
                  <a:prstClr val="black"/>
                </a:solidFill>
              </a:rPr>
              <a:t>Submitted to the PM, then PM places in </a:t>
            </a:r>
            <a:r>
              <a:rPr lang="en-US" sz="2800" cap="all" dirty="0" err="1">
                <a:solidFill>
                  <a:prstClr val="black"/>
                </a:solidFill>
              </a:rPr>
              <a:t>projectwise</a:t>
            </a:r>
            <a:r>
              <a:rPr lang="en-US" sz="2800" cap="all" dirty="0">
                <a:solidFill>
                  <a:prstClr val="black"/>
                </a:solidFill>
              </a:rPr>
              <a:t> and notifies the Drainage </a:t>
            </a:r>
            <a:r>
              <a:rPr lang="en-US" sz="2800" cap="all" dirty="0" smtClean="0">
                <a:solidFill>
                  <a:prstClr val="black"/>
                </a:solidFill>
              </a:rPr>
              <a:t>branch</a:t>
            </a:r>
            <a:endParaRPr lang="en-US" sz="2800" b="1" cap="all" dirty="0">
              <a:solidFill>
                <a:prstClr val="black"/>
              </a:solidFill>
            </a:endParaRPr>
          </a:p>
          <a:p>
            <a:pPr marL="228600" lvl="0" indent="-228600">
              <a:lnSpc>
                <a:spcPct val="120000"/>
              </a:lnSpc>
              <a:spcBef>
                <a:spcPts val="1000"/>
              </a:spcBef>
              <a:buClr>
                <a:prstClr val="black"/>
              </a:buClr>
              <a:buFont typeface="Arial" panose="020B0604020202020204" pitchFamily="34" charset="0"/>
              <a:buChar char="•"/>
            </a:pPr>
            <a:r>
              <a:rPr lang="en-US" sz="2800" cap="all" dirty="0">
                <a:solidFill>
                  <a:prstClr val="black"/>
                </a:solidFill>
              </a:rPr>
              <a:t>the drainage engineer will document receipt with an email </a:t>
            </a:r>
            <a:r>
              <a:rPr lang="en-US" sz="2800" cap="all" dirty="0" smtClean="0">
                <a:solidFill>
                  <a:prstClr val="black"/>
                </a:solidFill>
              </a:rPr>
              <a:t>and a </a:t>
            </a:r>
            <a:r>
              <a:rPr lang="en-US" sz="2800" cap="all" dirty="0">
                <a:solidFill>
                  <a:prstClr val="black"/>
                </a:solidFill>
              </a:rPr>
              <a:t>stamp on the folder in </a:t>
            </a:r>
            <a:r>
              <a:rPr lang="en-US" sz="2800" cap="all" dirty="0" err="1">
                <a:solidFill>
                  <a:prstClr val="black"/>
                </a:solidFill>
              </a:rPr>
              <a:t>projectwise</a:t>
            </a:r>
            <a:endParaRPr lang="en-US" sz="2800" cap="all" dirty="0">
              <a:solidFill>
                <a:prstClr val="black"/>
              </a:solidFill>
            </a:endParaRPr>
          </a:p>
        </p:txBody>
      </p:sp>
      <p:sp>
        <p:nvSpPr>
          <p:cNvPr id="2" name="Title 1"/>
          <p:cNvSpPr>
            <a:spLocks noGrp="1"/>
          </p:cNvSpPr>
          <p:nvPr>
            <p:ph type="title"/>
          </p:nvPr>
        </p:nvSpPr>
        <p:spPr/>
        <p:txBody>
          <a:bodyPr/>
          <a:lstStyle/>
          <a:p>
            <a:r>
              <a:rPr lang="en-US" dirty="0" smtClean="0"/>
              <a:t>FINAL DRAINAGE FOLDER</a:t>
            </a:r>
            <a:endParaRPr lang="en-US" dirty="0"/>
          </a:p>
        </p:txBody>
      </p:sp>
    </p:spTree>
    <p:extLst>
      <p:ext uri="{BB962C8B-B14F-4D97-AF65-F5344CB8AC3E}">
        <p14:creationId xmlns:p14="http://schemas.microsoft.com/office/powerpoint/2010/main" val="13504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494" r="124" b="30712"/>
          <a:stretch/>
        </p:blipFill>
        <p:spPr>
          <a:xfrm>
            <a:off x="-1" y="947651"/>
            <a:ext cx="12188953" cy="5828053"/>
          </a:xfrm>
          <a:prstGeom prst="rect">
            <a:avLst/>
          </a:prstGeom>
        </p:spPr>
      </p:pic>
      <p:pic>
        <p:nvPicPr>
          <p:cNvPr id="2" name="Picture 1"/>
          <p:cNvPicPr>
            <a:picLocks noChangeAspect="1"/>
          </p:cNvPicPr>
          <p:nvPr/>
        </p:nvPicPr>
        <p:blipFill>
          <a:blip r:embed="rId3"/>
          <a:stretch>
            <a:fillRect/>
          </a:stretch>
        </p:blipFill>
        <p:spPr>
          <a:xfrm>
            <a:off x="82296" y="3730753"/>
            <a:ext cx="4983480" cy="704088"/>
          </a:xfrm>
          <a:prstGeom prst="rect">
            <a:avLst/>
          </a:prstGeom>
        </p:spPr>
      </p:pic>
      <p:sp>
        <p:nvSpPr>
          <p:cNvPr id="13" name="Rectangle 12"/>
          <p:cNvSpPr/>
          <p:nvPr/>
        </p:nvSpPr>
        <p:spPr>
          <a:xfrm>
            <a:off x="124967" y="4434840"/>
            <a:ext cx="5023105" cy="2036063"/>
          </a:xfrm>
          <a:prstGeom prst="rect">
            <a:avLst/>
          </a:prstGeom>
          <a:solidFill>
            <a:schemeClr val="bg1"/>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srcRect b="10990"/>
          <a:stretch/>
        </p:blipFill>
        <p:spPr>
          <a:xfrm>
            <a:off x="82296" y="3621206"/>
            <a:ext cx="12106656" cy="3152128"/>
          </a:xfrm>
          <a:prstGeom prst="rect">
            <a:avLst/>
          </a:prstGeom>
        </p:spPr>
      </p:pic>
      <p:cxnSp>
        <p:nvCxnSpPr>
          <p:cNvPr id="5" name="Straight Connector 4"/>
          <p:cNvCxnSpPr/>
          <p:nvPr/>
        </p:nvCxnSpPr>
        <p:spPr>
          <a:xfrm flipV="1">
            <a:off x="3639312" y="3090672"/>
            <a:ext cx="0" cy="6400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1765280" y="3090672"/>
            <a:ext cx="3048" cy="10304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a:stretch>
            <a:fillRect/>
          </a:stretch>
        </p:blipFill>
        <p:spPr>
          <a:xfrm>
            <a:off x="7188200" y="4507992"/>
            <a:ext cx="4845304" cy="2084832"/>
          </a:xfrm>
          <a:prstGeom prst="rect">
            <a:avLst/>
          </a:prstGeom>
        </p:spPr>
      </p:pic>
      <p:sp>
        <p:nvSpPr>
          <p:cNvPr id="10" name="Rectangle 9"/>
          <p:cNvSpPr/>
          <p:nvPr/>
        </p:nvSpPr>
        <p:spPr>
          <a:xfrm>
            <a:off x="10561320" y="1060704"/>
            <a:ext cx="1627632" cy="148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stretch>
            <a:fillRect/>
          </a:stretch>
        </p:blipFill>
        <p:spPr>
          <a:xfrm>
            <a:off x="180467" y="4781248"/>
            <a:ext cx="4787137" cy="368254"/>
          </a:xfrm>
          <a:prstGeom prst="rect">
            <a:avLst/>
          </a:prstGeom>
        </p:spPr>
      </p:pic>
    </p:spTree>
    <p:extLst>
      <p:ext uri="{BB962C8B-B14F-4D97-AF65-F5344CB8AC3E}">
        <p14:creationId xmlns:p14="http://schemas.microsoft.com/office/powerpoint/2010/main" val="370316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494" r="124" b="30712"/>
          <a:stretch/>
        </p:blipFill>
        <p:spPr>
          <a:xfrm>
            <a:off x="-1" y="947651"/>
            <a:ext cx="12188953" cy="5828053"/>
          </a:xfrm>
          <a:prstGeom prst="rect">
            <a:avLst/>
          </a:prstGeom>
        </p:spPr>
      </p:pic>
      <p:pic>
        <p:nvPicPr>
          <p:cNvPr id="2" name="Picture 1"/>
          <p:cNvPicPr>
            <a:picLocks noChangeAspect="1"/>
          </p:cNvPicPr>
          <p:nvPr/>
        </p:nvPicPr>
        <p:blipFill>
          <a:blip r:embed="rId3"/>
          <a:stretch>
            <a:fillRect/>
          </a:stretch>
        </p:blipFill>
        <p:spPr>
          <a:xfrm>
            <a:off x="82296" y="3730753"/>
            <a:ext cx="4983480" cy="704088"/>
          </a:xfrm>
          <a:prstGeom prst="rect">
            <a:avLst/>
          </a:prstGeom>
        </p:spPr>
      </p:pic>
      <p:sp>
        <p:nvSpPr>
          <p:cNvPr id="13" name="Rectangle 12"/>
          <p:cNvSpPr/>
          <p:nvPr/>
        </p:nvSpPr>
        <p:spPr>
          <a:xfrm>
            <a:off x="124967" y="4434840"/>
            <a:ext cx="5023105" cy="2036063"/>
          </a:xfrm>
          <a:prstGeom prst="rect">
            <a:avLst/>
          </a:prstGeom>
          <a:solidFill>
            <a:schemeClr val="bg1"/>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srcRect b="10990"/>
          <a:stretch/>
        </p:blipFill>
        <p:spPr>
          <a:xfrm>
            <a:off x="82296" y="3621206"/>
            <a:ext cx="12106656" cy="3152128"/>
          </a:xfrm>
          <a:prstGeom prst="rect">
            <a:avLst/>
          </a:prstGeom>
        </p:spPr>
      </p:pic>
      <p:cxnSp>
        <p:nvCxnSpPr>
          <p:cNvPr id="5" name="Straight Connector 4"/>
          <p:cNvCxnSpPr/>
          <p:nvPr/>
        </p:nvCxnSpPr>
        <p:spPr>
          <a:xfrm flipV="1">
            <a:off x="3639312" y="3090672"/>
            <a:ext cx="0" cy="6400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1765280" y="3090672"/>
            <a:ext cx="3048" cy="10304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a:stretch>
            <a:fillRect/>
          </a:stretch>
        </p:blipFill>
        <p:spPr>
          <a:xfrm>
            <a:off x="7188200" y="5579532"/>
            <a:ext cx="4845304" cy="1013291"/>
          </a:xfrm>
          <a:prstGeom prst="rect">
            <a:avLst/>
          </a:prstGeom>
        </p:spPr>
      </p:pic>
      <p:sp>
        <p:nvSpPr>
          <p:cNvPr id="10" name="Rectangle 9"/>
          <p:cNvSpPr/>
          <p:nvPr/>
        </p:nvSpPr>
        <p:spPr>
          <a:xfrm>
            <a:off x="10561320" y="1060704"/>
            <a:ext cx="1627632" cy="148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stretch>
            <a:fillRect/>
          </a:stretch>
        </p:blipFill>
        <p:spPr>
          <a:xfrm>
            <a:off x="180467" y="4781248"/>
            <a:ext cx="4787137" cy="368254"/>
          </a:xfrm>
          <a:prstGeom prst="rect">
            <a:avLst/>
          </a:prstGeom>
        </p:spPr>
      </p:pic>
    </p:spTree>
    <p:extLst>
      <p:ext uri="{BB962C8B-B14F-4D97-AF65-F5344CB8AC3E}">
        <p14:creationId xmlns:p14="http://schemas.microsoft.com/office/powerpoint/2010/main" val="2839197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494" r="124" b="30712"/>
          <a:stretch/>
        </p:blipFill>
        <p:spPr>
          <a:xfrm>
            <a:off x="-1" y="947651"/>
            <a:ext cx="12188953" cy="5828053"/>
          </a:xfrm>
          <a:prstGeom prst="rect">
            <a:avLst/>
          </a:prstGeom>
        </p:spPr>
      </p:pic>
      <p:pic>
        <p:nvPicPr>
          <p:cNvPr id="2" name="Picture 1"/>
          <p:cNvPicPr>
            <a:picLocks noChangeAspect="1"/>
          </p:cNvPicPr>
          <p:nvPr/>
        </p:nvPicPr>
        <p:blipFill>
          <a:blip r:embed="rId3"/>
          <a:stretch>
            <a:fillRect/>
          </a:stretch>
        </p:blipFill>
        <p:spPr>
          <a:xfrm>
            <a:off x="82296" y="3730753"/>
            <a:ext cx="4983480" cy="704088"/>
          </a:xfrm>
          <a:prstGeom prst="rect">
            <a:avLst/>
          </a:prstGeom>
        </p:spPr>
      </p:pic>
      <p:sp>
        <p:nvSpPr>
          <p:cNvPr id="13" name="Rectangle 12"/>
          <p:cNvSpPr/>
          <p:nvPr/>
        </p:nvSpPr>
        <p:spPr>
          <a:xfrm>
            <a:off x="124967" y="4434840"/>
            <a:ext cx="5023105" cy="2036063"/>
          </a:xfrm>
          <a:prstGeom prst="rect">
            <a:avLst/>
          </a:prstGeom>
          <a:solidFill>
            <a:schemeClr val="bg1"/>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srcRect b="10990"/>
          <a:stretch/>
        </p:blipFill>
        <p:spPr>
          <a:xfrm>
            <a:off x="82296" y="3621206"/>
            <a:ext cx="12106656" cy="3152128"/>
          </a:xfrm>
          <a:prstGeom prst="rect">
            <a:avLst/>
          </a:prstGeom>
        </p:spPr>
      </p:pic>
      <p:cxnSp>
        <p:nvCxnSpPr>
          <p:cNvPr id="5" name="Straight Connector 4"/>
          <p:cNvCxnSpPr/>
          <p:nvPr/>
        </p:nvCxnSpPr>
        <p:spPr>
          <a:xfrm flipV="1">
            <a:off x="3639312" y="3090672"/>
            <a:ext cx="0" cy="6400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1765280" y="3090672"/>
            <a:ext cx="3048" cy="10304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561320" y="1060704"/>
            <a:ext cx="1627632" cy="148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180467" y="4781248"/>
            <a:ext cx="4787137" cy="368254"/>
          </a:xfrm>
          <a:prstGeom prst="rect">
            <a:avLst/>
          </a:prstGeom>
        </p:spPr>
      </p:pic>
    </p:spTree>
    <p:extLst>
      <p:ext uri="{BB962C8B-B14F-4D97-AF65-F5344CB8AC3E}">
        <p14:creationId xmlns:p14="http://schemas.microsoft.com/office/powerpoint/2010/main" val="282410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5470" y="241058"/>
            <a:ext cx="9752216" cy="6292746"/>
          </a:xfrm>
          <a:prstGeom prst="rect">
            <a:avLst/>
          </a:prstGeom>
        </p:spPr>
      </p:pic>
    </p:spTree>
    <p:extLst>
      <p:ext uri="{BB962C8B-B14F-4D97-AF65-F5344CB8AC3E}">
        <p14:creationId xmlns:p14="http://schemas.microsoft.com/office/powerpoint/2010/main" val="1073029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3774" y="2367092"/>
            <a:ext cx="10363826" cy="3414076"/>
          </a:xfrm>
          <a:prstGeom prst="rect">
            <a:avLst/>
          </a:prstGeom>
          <a:noFill/>
        </p:spPr>
        <p:txBody>
          <a:bodyPr wrap="square">
            <a:spAutoFit/>
          </a:bodyPr>
          <a:lstStyle/>
          <a:p>
            <a:pPr marL="228600" lvl="0" indent="-228600">
              <a:lnSpc>
                <a:spcPct val="120000"/>
              </a:lnSpc>
              <a:spcBef>
                <a:spcPts val="1000"/>
              </a:spcBef>
              <a:buClr>
                <a:prstClr val="black"/>
              </a:buClr>
              <a:buFont typeface="Arial" panose="020B0604020202020204" pitchFamily="34" charset="0"/>
              <a:buChar char="•"/>
            </a:pPr>
            <a:r>
              <a:rPr lang="en-US" sz="2800" cap="all" dirty="0">
                <a:solidFill>
                  <a:prstClr val="black"/>
                </a:solidFill>
              </a:rPr>
              <a:t>Drainage engineer confirms all comments from review process were addressed</a:t>
            </a:r>
          </a:p>
          <a:p>
            <a:pPr marL="685800" lvl="1" indent="-228600">
              <a:lnSpc>
                <a:spcPct val="120000"/>
              </a:lnSpc>
              <a:spcBef>
                <a:spcPts val="1000"/>
              </a:spcBef>
              <a:buClr>
                <a:prstClr val="black"/>
              </a:buClr>
              <a:buFont typeface="Arial" panose="020B0604020202020204" pitchFamily="34" charset="0"/>
              <a:buChar char="•"/>
            </a:pPr>
            <a:r>
              <a:rPr lang="en-US" sz="2800" cap="all" dirty="0">
                <a:solidFill>
                  <a:prstClr val="black"/>
                </a:solidFill>
              </a:rPr>
              <a:t>If not, works with designer to resolve any issues</a:t>
            </a:r>
          </a:p>
          <a:p>
            <a:pPr marL="228600" lvl="0" indent="-228600">
              <a:lnSpc>
                <a:spcPct val="120000"/>
              </a:lnSpc>
              <a:spcBef>
                <a:spcPts val="1000"/>
              </a:spcBef>
              <a:buClr>
                <a:prstClr val="black"/>
              </a:buClr>
              <a:buFont typeface="Arial" panose="020B0604020202020204" pitchFamily="34" charset="0"/>
              <a:buChar char="•"/>
            </a:pPr>
            <a:r>
              <a:rPr lang="en-US" sz="2800" cap="all" dirty="0">
                <a:solidFill>
                  <a:prstClr val="black"/>
                </a:solidFill>
              </a:rPr>
              <a:t>the drainage engineer will document completion of review with an email and a stamp on the folder in </a:t>
            </a:r>
            <a:r>
              <a:rPr lang="en-US" sz="2800" cap="all" dirty="0" err="1">
                <a:solidFill>
                  <a:prstClr val="black"/>
                </a:solidFill>
              </a:rPr>
              <a:t>projectwise</a:t>
            </a:r>
            <a:endParaRPr lang="en-US" sz="2800" cap="all" dirty="0">
              <a:solidFill>
                <a:prstClr val="black"/>
              </a:solidFill>
            </a:endParaRPr>
          </a:p>
        </p:txBody>
      </p:sp>
      <p:sp>
        <p:nvSpPr>
          <p:cNvPr id="2" name="Title 1"/>
          <p:cNvSpPr>
            <a:spLocks noGrp="1"/>
          </p:cNvSpPr>
          <p:nvPr>
            <p:ph type="title"/>
          </p:nvPr>
        </p:nvSpPr>
        <p:spPr/>
        <p:txBody>
          <a:bodyPr/>
          <a:lstStyle/>
          <a:p>
            <a:r>
              <a:rPr lang="en-US" dirty="0" smtClean="0"/>
              <a:t>FINAL DRAINAGE FOLDER</a:t>
            </a:r>
            <a:endParaRPr lang="en-US" dirty="0"/>
          </a:p>
        </p:txBody>
      </p:sp>
    </p:spTree>
    <p:extLst>
      <p:ext uri="{BB962C8B-B14F-4D97-AF65-F5344CB8AC3E}">
        <p14:creationId xmlns:p14="http://schemas.microsoft.com/office/powerpoint/2010/main" val="389702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493" r="124" b="30900"/>
          <a:stretch/>
        </p:blipFill>
        <p:spPr>
          <a:xfrm>
            <a:off x="-1" y="947651"/>
            <a:ext cx="12188953" cy="5810337"/>
          </a:xfrm>
          <a:prstGeom prst="rect">
            <a:avLst/>
          </a:prstGeom>
        </p:spPr>
      </p:pic>
      <p:pic>
        <p:nvPicPr>
          <p:cNvPr id="2" name="Picture 1"/>
          <p:cNvPicPr>
            <a:picLocks noChangeAspect="1"/>
          </p:cNvPicPr>
          <p:nvPr/>
        </p:nvPicPr>
        <p:blipFill>
          <a:blip r:embed="rId3"/>
          <a:stretch>
            <a:fillRect/>
          </a:stretch>
        </p:blipFill>
        <p:spPr>
          <a:xfrm>
            <a:off x="82296" y="3730753"/>
            <a:ext cx="4983480" cy="704088"/>
          </a:xfrm>
          <a:prstGeom prst="rect">
            <a:avLst/>
          </a:prstGeom>
        </p:spPr>
      </p:pic>
      <p:sp>
        <p:nvSpPr>
          <p:cNvPr id="13" name="Rectangle 12"/>
          <p:cNvSpPr/>
          <p:nvPr/>
        </p:nvSpPr>
        <p:spPr>
          <a:xfrm>
            <a:off x="124967" y="4434840"/>
            <a:ext cx="5023105" cy="2036063"/>
          </a:xfrm>
          <a:prstGeom prst="rect">
            <a:avLst/>
          </a:prstGeom>
          <a:solidFill>
            <a:schemeClr val="bg1"/>
          </a:solid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srcRect b="11469"/>
          <a:stretch/>
        </p:blipFill>
        <p:spPr>
          <a:xfrm>
            <a:off x="82296" y="3621205"/>
            <a:ext cx="12106656" cy="3135195"/>
          </a:xfrm>
          <a:prstGeom prst="rect">
            <a:avLst/>
          </a:prstGeom>
        </p:spPr>
      </p:pic>
      <p:cxnSp>
        <p:nvCxnSpPr>
          <p:cNvPr id="5" name="Straight Connector 4"/>
          <p:cNvCxnSpPr/>
          <p:nvPr/>
        </p:nvCxnSpPr>
        <p:spPr>
          <a:xfrm flipV="1">
            <a:off x="3639312" y="3090672"/>
            <a:ext cx="0" cy="6400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11777472" y="3090672"/>
            <a:ext cx="9144" cy="992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5"/>
          <a:srcRect b="16227"/>
          <a:stretch/>
        </p:blipFill>
        <p:spPr>
          <a:xfrm>
            <a:off x="5710762" y="3970011"/>
            <a:ext cx="6478190" cy="2794856"/>
          </a:xfrm>
          <a:prstGeom prst="rect">
            <a:avLst/>
          </a:prstGeom>
        </p:spPr>
      </p:pic>
      <p:pic>
        <p:nvPicPr>
          <p:cNvPr id="9" name="Picture 8"/>
          <p:cNvPicPr>
            <a:picLocks noChangeAspect="1"/>
          </p:cNvPicPr>
          <p:nvPr/>
        </p:nvPicPr>
        <p:blipFill>
          <a:blip r:embed="rId6"/>
          <a:stretch>
            <a:fillRect/>
          </a:stretch>
        </p:blipFill>
        <p:spPr>
          <a:xfrm>
            <a:off x="180467" y="4781248"/>
            <a:ext cx="4787137" cy="368254"/>
          </a:xfrm>
          <a:prstGeom prst="rect">
            <a:avLst/>
          </a:prstGeom>
        </p:spPr>
      </p:pic>
    </p:spTree>
    <p:extLst>
      <p:ext uri="{BB962C8B-B14F-4D97-AF65-F5344CB8AC3E}">
        <p14:creationId xmlns:p14="http://schemas.microsoft.com/office/powerpoint/2010/main" val="2542106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74677"/>
            <a:ext cx="10364451" cy="1596177"/>
          </a:xfrm>
        </p:spPr>
        <p:txBody>
          <a:bodyPr/>
          <a:lstStyle/>
          <a:p>
            <a:r>
              <a:rPr lang="en-US" dirty="0" smtClean="0"/>
              <a:t>Drainage design Do’s and don’ts</a:t>
            </a:r>
            <a:endParaRPr lang="en-US" dirty="0"/>
          </a:p>
        </p:txBody>
      </p:sp>
      <p:sp>
        <p:nvSpPr>
          <p:cNvPr id="4" name="Content Placeholder 3"/>
          <p:cNvSpPr>
            <a:spLocks noGrp="1"/>
          </p:cNvSpPr>
          <p:nvPr>
            <p:ph sz="quarter" idx="13"/>
          </p:nvPr>
        </p:nvSpPr>
        <p:spPr>
          <a:xfrm>
            <a:off x="618743" y="1615931"/>
            <a:ext cx="10954512" cy="5106601"/>
          </a:xfrm>
        </p:spPr>
        <p:txBody>
          <a:bodyPr>
            <a:noAutofit/>
          </a:bodyPr>
          <a:lstStyle/>
          <a:p>
            <a:pPr marL="0" indent="0" algn="ctr">
              <a:buNone/>
            </a:pPr>
            <a:r>
              <a:rPr lang="en-US" sz="3200" b="1" u="sng" dirty="0" smtClean="0"/>
              <a:t>Do</a:t>
            </a:r>
          </a:p>
          <a:p>
            <a:pPr>
              <a:buFontTx/>
              <a:buChar char="-"/>
            </a:pPr>
            <a:r>
              <a:rPr lang="en-US" sz="2800" dirty="0" smtClean="0"/>
              <a:t>Review </a:t>
            </a:r>
            <a:r>
              <a:rPr lang="en-US" sz="2800" dirty="0" err="1" smtClean="0"/>
              <a:t>fema</a:t>
            </a:r>
            <a:r>
              <a:rPr lang="en-US" sz="2800" dirty="0" smtClean="0"/>
              <a:t> maps during </a:t>
            </a:r>
            <a:r>
              <a:rPr lang="en-US" sz="2800" dirty="0" err="1" smtClean="0"/>
              <a:t>pl&amp;g</a:t>
            </a:r>
            <a:endParaRPr lang="en-US" sz="2800" dirty="0" smtClean="0"/>
          </a:p>
          <a:p>
            <a:pPr>
              <a:buFontTx/>
              <a:buChar char="-"/>
            </a:pPr>
            <a:r>
              <a:rPr lang="en-US" sz="2800" dirty="0"/>
              <a:t>Be aware of </a:t>
            </a:r>
            <a:r>
              <a:rPr lang="en-US" sz="2800" dirty="0" err="1"/>
              <a:t>fema</a:t>
            </a:r>
            <a:r>
              <a:rPr lang="en-US" sz="2800" dirty="0"/>
              <a:t> regulations (</a:t>
            </a:r>
            <a:r>
              <a:rPr lang="en-US" sz="2800" dirty="0" err="1"/>
              <a:t>clomr</a:t>
            </a:r>
            <a:r>
              <a:rPr lang="en-US" sz="2800" dirty="0"/>
              <a:t>, </a:t>
            </a:r>
            <a:r>
              <a:rPr lang="en-US" sz="2800" dirty="0" err="1"/>
              <a:t>lomr</a:t>
            </a:r>
            <a:r>
              <a:rPr lang="en-US" sz="2800" dirty="0"/>
              <a:t>, and </a:t>
            </a:r>
            <a:r>
              <a:rPr lang="en-US" sz="2800" dirty="0" smtClean="0"/>
              <a:t>no-rise)</a:t>
            </a:r>
            <a:endParaRPr lang="en-US" sz="2800" dirty="0"/>
          </a:p>
          <a:p>
            <a:pPr>
              <a:buFontTx/>
              <a:buChar char="-"/>
            </a:pPr>
            <a:r>
              <a:rPr lang="en-US" sz="2800" dirty="0" smtClean="0"/>
              <a:t>Consult the drainage office for best modeling practices</a:t>
            </a:r>
          </a:p>
          <a:p>
            <a:pPr>
              <a:buFontTx/>
              <a:buChar char="-"/>
            </a:pPr>
            <a:r>
              <a:rPr lang="en-US" sz="2800" dirty="0" smtClean="0"/>
              <a:t>Provide adequate time for drainage review</a:t>
            </a:r>
          </a:p>
          <a:p>
            <a:pPr>
              <a:buFontTx/>
              <a:buChar char="-"/>
            </a:pPr>
            <a:r>
              <a:rPr lang="en-US" sz="2800" dirty="0" smtClean="0"/>
              <a:t>Review the drainage manual</a:t>
            </a:r>
          </a:p>
          <a:p>
            <a:pPr>
              <a:buFontTx/>
              <a:buChar char="-"/>
            </a:pPr>
            <a:r>
              <a:rPr lang="en-US" sz="2800" dirty="0" smtClean="0"/>
              <a:t>Analyze existing hydraulic conditions</a:t>
            </a:r>
          </a:p>
          <a:p>
            <a:pPr>
              <a:buFontTx/>
              <a:buChar char="-"/>
            </a:pPr>
            <a:r>
              <a:rPr lang="en-US" sz="2800" dirty="0" smtClean="0"/>
              <a:t>Submit source data with all drainage folders</a:t>
            </a:r>
            <a:endParaRPr lang="en-US" sz="2800" dirty="0"/>
          </a:p>
        </p:txBody>
      </p:sp>
    </p:spTree>
    <p:extLst>
      <p:ext uri="{BB962C8B-B14F-4D97-AF65-F5344CB8AC3E}">
        <p14:creationId xmlns:p14="http://schemas.microsoft.com/office/powerpoint/2010/main" val="219734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74677"/>
            <a:ext cx="10364451" cy="1596177"/>
          </a:xfrm>
        </p:spPr>
        <p:txBody>
          <a:bodyPr/>
          <a:lstStyle/>
          <a:p>
            <a:r>
              <a:rPr lang="en-US" dirty="0" smtClean="0"/>
              <a:t>Drainage design Do’s and don’ts</a:t>
            </a:r>
            <a:endParaRPr lang="en-US" dirty="0"/>
          </a:p>
        </p:txBody>
      </p:sp>
      <p:sp>
        <p:nvSpPr>
          <p:cNvPr id="4" name="Content Placeholder 3"/>
          <p:cNvSpPr>
            <a:spLocks noGrp="1"/>
          </p:cNvSpPr>
          <p:nvPr>
            <p:ph sz="quarter" idx="13"/>
          </p:nvPr>
        </p:nvSpPr>
        <p:spPr>
          <a:xfrm>
            <a:off x="566928" y="1751398"/>
            <a:ext cx="11100817" cy="4740841"/>
          </a:xfrm>
        </p:spPr>
        <p:txBody>
          <a:bodyPr>
            <a:noAutofit/>
          </a:bodyPr>
          <a:lstStyle/>
          <a:p>
            <a:pPr marL="0" indent="0" algn="ctr">
              <a:buNone/>
            </a:pPr>
            <a:r>
              <a:rPr lang="en-US" sz="3200" b="1" u="sng" dirty="0" smtClean="0"/>
              <a:t>Don't</a:t>
            </a:r>
          </a:p>
          <a:p>
            <a:pPr>
              <a:buFontTx/>
              <a:buChar char="-"/>
            </a:pPr>
            <a:r>
              <a:rPr lang="en-US" sz="2800" dirty="0"/>
              <a:t>Significantly change the quality or quantity of flow </a:t>
            </a:r>
            <a:r>
              <a:rPr lang="en-US" sz="2800" dirty="0" smtClean="0"/>
              <a:t>that discharges off of </a:t>
            </a:r>
            <a:r>
              <a:rPr lang="en-US" sz="2800" dirty="0" err="1" smtClean="0"/>
              <a:t>kytc</a:t>
            </a:r>
            <a:r>
              <a:rPr lang="en-US" sz="2800" dirty="0" smtClean="0"/>
              <a:t> right-of-way</a:t>
            </a:r>
          </a:p>
          <a:p>
            <a:pPr>
              <a:buFontTx/>
              <a:buChar char="-"/>
            </a:pPr>
            <a:r>
              <a:rPr lang="en-US" sz="2800" dirty="0" smtClean="0"/>
              <a:t>Submit </a:t>
            </a:r>
            <a:r>
              <a:rPr lang="en-US" sz="2800" dirty="0"/>
              <a:t>preliminary/final folders the day before </a:t>
            </a:r>
            <a:r>
              <a:rPr lang="en-US" sz="2800" dirty="0" smtClean="0"/>
              <a:t>or after the final inspection/letting without prior approval</a:t>
            </a:r>
            <a:endParaRPr lang="en-US" sz="2800" dirty="0"/>
          </a:p>
          <a:p>
            <a:pPr>
              <a:buFontTx/>
              <a:buChar char="-"/>
            </a:pPr>
            <a:r>
              <a:rPr lang="en-US" sz="2800" dirty="0"/>
              <a:t>Deviate from the drainage manual guidance without </a:t>
            </a:r>
            <a:r>
              <a:rPr lang="en-US" sz="2800" dirty="0" smtClean="0"/>
              <a:t>documentation or consultation with the drainage branch</a:t>
            </a:r>
            <a:endParaRPr lang="en-US" sz="2800" dirty="0"/>
          </a:p>
          <a:p>
            <a:pPr>
              <a:buFontTx/>
              <a:buChar char="-"/>
            </a:pPr>
            <a:r>
              <a:rPr lang="en-US" sz="2800" dirty="0"/>
              <a:t>Submit a folder without source files </a:t>
            </a:r>
          </a:p>
          <a:p>
            <a:pPr>
              <a:buFontTx/>
              <a:buChar char="-"/>
            </a:pPr>
            <a:endParaRPr lang="en-US" sz="2800" dirty="0"/>
          </a:p>
        </p:txBody>
      </p:sp>
    </p:spTree>
    <p:extLst>
      <p:ext uri="{BB962C8B-B14F-4D97-AF65-F5344CB8AC3E}">
        <p14:creationId xmlns:p14="http://schemas.microsoft.com/office/powerpoint/2010/main" val="176713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clrChange>
              <a:clrFrom>
                <a:srgbClr val="FFFFFF"/>
              </a:clrFrom>
              <a:clrTo>
                <a:srgbClr val="FFFFFF">
                  <a:alpha val="0"/>
                </a:srgbClr>
              </a:clrTo>
            </a:clrChange>
          </a:blip>
          <a:stretch>
            <a:fillRect/>
          </a:stretch>
        </p:blipFill>
        <p:spPr>
          <a:xfrm>
            <a:off x="4414957" y="2311788"/>
            <a:ext cx="4068641" cy="2249878"/>
          </a:xfrm>
          <a:prstGeom prst="rect">
            <a:avLst/>
          </a:prstGeom>
        </p:spPr>
      </p:pic>
      <p:sp>
        <p:nvSpPr>
          <p:cNvPr id="16" name="TextBox 15"/>
          <p:cNvSpPr txBox="1"/>
          <p:nvPr/>
        </p:nvSpPr>
        <p:spPr>
          <a:xfrm rot="20743774">
            <a:off x="2860530" y="1309672"/>
            <a:ext cx="5082161" cy="1200330"/>
          </a:xfrm>
          <a:prstGeom prst="rect">
            <a:avLst/>
          </a:prstGeom>
          <a:noFill/>
        </p:spPr>
        <p:txBody>
          <a:bodyPr wrap="square" rtlCol="0">
            <a:spAutoFit/>
          </a:bodyPr>
          <a:lstStyle/>
          <a:p>
            <a:pPr algn="ctr"/>
            <a:r>
              <a:rPr lang="en-US" sz="7200" b="1" u="sng" dirty="0" smtClean="0">
                <a:ln w="12700">
                  <a:solidFill>
                    <a:schemeClr val="tx1"/>
                  </a:solidFill>
                  <a:round/>
                </a:ln>
                <a:solidFill>
                  <a:srgbClr val="A80000"/>
                </a:solidFill>
                <a:latin typeface="Edwardian Script ITC" panose="030303020407070D0804" pitchFamily="66" charset="0"/>
              </a:rPr>
              <a:t>Drainage Folder </a:t>
            </a:r>
            <a:endParaRPr lang="en-US" sz="6000" b="1" u="sng" dirty="0">
              <a:ln w="12700">
                <a:solidFill>
                  <a:schemeClr val="tx1"/>
                </a:solidFill>
                <a:round/>
              </a:ln>
              <a:solidFill>
                <a:srgbClr val="A80000"/>
              </a:solidFill>
              <a:latin typeface="Edwardian Script ITC" panose="030303020407070D0804" pitchFamily="66" charset="0"/>
            </a:endParaRPr>
          </a:p>
        </p:txBody>
      </p:sp>
    </p:spTree>
    <p:extLst>
      <p:ext uri="{BB962C8B-B14F-4D97-AF65-F5344CB8AC3E}">
        <p14:creationId xmlns:p14="http://schemas.microsoft.com/office/powerpoint/2010/main" val="55028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drainage documentation</a:t>
            </a:r>
            <a:endParaRPr lang="en-US" dirty="0"/>
          </a:p>
        </p:txBody>
      </p:sp>
      <p:sp>
        <p:nvSpPr>
          <p:cNvPr id="3" name="Content Placeholder 2"/>
          <p:cNvSpPr>
            <a:spLocks noGrp="1"/>
          </p:cNvSpPr>
          <p:nvPr>
            <p:ph sz="quarter" idx="13"/>
          </p:nvPr>
        </p:nvSpPr>
        <p:spPr/>
        <p:txBody>
          <a:bodyPr>
            <a:normAutofit/>
          </a:bodyPr>
          <a:lstStyle/>
          <a:p>
            <a:r>
              <a:rPr lang="en-US" sz="2800" dirty="0" smtClean="0"/>
              <a:t>Tiered structure convention</a:t>
            </a:r>
          </a:p>
          <a:p>
            <a:r>
              <a:rPr lang="en-US" sz="2800" dirty="0" smtClean="0"/>
              <a:t>folder format and requirements</a:t>
            </a:r>
          </a:p>
          <a:p>
            <a:r>
              <a:rPr lang="en-US" sz="2800" dirty="0" smtClean="0"/>
              <a:t>Pipe sheet requirements</a:t>
            </a:r>
          </a:p>
          <a:p>
            <a:r>
              <a:rPr lang="en-US" sz="2800" dirty="0" smtClean="0"/>
              <a:t>Pipe drainage summary sheet requirements</a:t>
            </a:r>
          </a:p>
          <a:p>
            <a:r>
              <a:rPr lang="en-US" sz="2800" dirty="0" smtClean="0"/>
              <a:t>source </a:t>
            </a:r>
            <a:r>
              <a:rPr lang="en-US" sz="2800" dirty="0"/>
              <a:t>file submission </a:t>
            </a:r>
            <a:r>
              <a:rPr lang="en-US" sz="2800" dirty="0" smtClean="0"/>
              <a:t>format</a:t>
            </a:r>
          </a:p>
        </p:txBody>
      </p:sp>
    </p:spTree>
    <p:extLst>
      <p:ext uri="{BB962C8B-B14F-4D97-AF65-F5344CB8AC3E}">
        <p14:creationId xmlns:p14="http://schemas.microsoft.com/office/powerpoint/2010/main" val="168133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783" y="435637"/>
            <a:ext cx="10364451" cy="670787"/>
          </a:xfrm>
        </p:spPr>
        <p:txBody>
          <a:bodyPr/>
          <a:lstStyle/>
          <a:p>
            <a:r>
              <a:rPr lang="en-US" dirty="0" smtClean="0"/>
              <a:t>Drainage Structure Tiers</a:t>
            </a:r>
            <a:endParaRPr lang="en-US" dirty="0"/>
          </a:p>
        </p:txBody>
      </p:sp>
      <p:sp>
        <p:nvSpPr>
          <p:cNvPr id="3" name="Content Placeholder 2"/>
          <p:cNvSpPr>
            <a:spLocks noGrp="1"/>
          </p:cNvSpPr>
          <p:nvPr>
            <p:ph sz="quarter" idx="13"/>
          </p:nvPr>
        </p:nvSpPr>
        <p:spPr>
          <a:xfrm>
            <a:off x="640634" y="1106424"/>
            <a:ext cx="10789366" cy="5184648"/>
          </a:xfrm>
        </p:spPr>
        <p:txBody>
          <a:bodyPr>
            <a:noAutofit/>
          </a:bodyPr>
          <a:lstStyle/>
          <a:p>
            <a:pPr marL="0" indent="0">
              <a:buNone/>
            </a:pPr>
            <a:r>
              <a:rPr lang="en-US" sz="2400" b="1" dirty="0"/>
              <a:t>Tier </a:t>
            </a:r>
            <a:r>
              <a:rPr lang="en-US" sz="2400" b="1" dirty="0" smtClean="0"/>
              <a:t>1	-	</a:t>
            </a:r>
            <a:r>
              <a:rPr lang="en-US" sz="2400" dirty="0" smtClean="0"/>
              <a:t>structures </a:t>
            </a:r>
            <a:r>
              <a:rPr lang="en-US" sz="2400" dirty="0"/>
              <a:t>must meet all of the following criteria:</a:t>
            </a:r>
          </a:p>
          <a:p>
            <a:pPr lvl="1"/>
            <a:r>
              <a:rPr lang="en-US" sz="2400" dirty="0"/>
              <a:t>Cross drains with a diameter (or equivalent) of 24” or less</a:t>
            </a:r>
          </a:p>
          <a:p>
            <a:pPr lvl="1"/>
            <a:r>
              <a:rPr lang="en-US" sz="2400" dirty="0"/>
              <a:t>Fill height </a:t>
            </a:r>
            <a:r>
              <a:rPr lang="en-US" sz="2400" dirty="0" smtClean="0"/>
              <a:t>&lt; </a:t>
            </a:r>
            <a:r>
              <a:rPr lang="en-US" sz="2400" dirty="0"/>
              <a:t>5’ (for maintenance reasons)</a:t>
            </a:r>
          </a:p>
          <a:p>
            <a:pPr lvl="1"/>
            <a:r>
              <a:rPr lang="en-US" sz="2400" dirty="0"/>
              <a:t>ADT &lt; 1500</a:t>
            </a:r>
          </a:p>
          <a:p>
            <a:pPr marL="0" indent="0">
              <a:buNone/>
            </a:pPr>
            <a:r>
              <a:rPr lang="en-US" sz="2400" b="1" dirty="0"/>
              <a:t>Tier </a:t>
            </a:r>
            <a:r>
              <a:rPr lang="en-US" sz="2400" b="1" dirty="0" smtClean="0"/>
              <a:t>2	-	</a:t>
            </a:r>
            <a:r>
              <a:rPr lang="en-US" sz="2400" dirty="0" smtClean="0"/>
              <a:t>structures </a:t>
            </a:r>
            <a:r>
              <a:rPr lang="en-US" sz="2400" dirty="0"/>
              <a:t>must meet one of the following criteria:</a:t>
            </a:r>
          </a:p>
          <a:p>
            <a:pPr lvl="1"/>
            <a:r>
              <a:rPr lang="en-US" sz="2400" dirty="0"/>
              <a:t>Storm sewers</a:t>
            </a:r>
          </a:p>
          <a:p>
            <a:pPr lvl="1"/>
            <a:r>
              <a:rPr lang="en-US" sz="2400" dirty="0" smtClean="0"/>
              <a:t>Cross </a:t>
            </a:r>
            <a:r>
              <a:rPr lang="en-US" sz="2400" dirty="0"/>
              <a:t>drains that </a:t>
            </a:r>
            <a:r>
              <a:rPr lang="en-US" sz="2400" dirty="0" smtClean="0"/>
              <a:t>do not fall into </a:t>
            </a:r>
            <a:r>
              <a:rPr lang="en-US" sz="2400" dirty="0"/>
              <a:t>Tier 1 or Tier 3 </a:t>
            </a:r>
            <a:endParaRPr lang="en-US" sz="2400" dirty="0" smtClean="0"/>
          </a:p>
          <a:p>
            <a:pPr marL="0" indent="0">
              <a:buNone/>
            </a:pPr>
            <a:r>
              <a:rPr lang="en-US" sz="2400" b="1" dirty="0"/>
              <a:t>Tier </a:t>
            </a:r>
            <a:r>
              <a:rPr lang="en-US" sz="2400" b="1" dirty="0" smtClean="0"/>
              <a:t>3	-	</a:t>
            </a:r>
            <a:r>
              <a:rPr lang="en-US" sz="2400" dirty="0" smtClean="0"/>
              <a:t>structures </a:t>
            </a:r>
            <a:r>
              <a:rPr lang="en-US" sz="2400" dirty="0"/>
              <a:t>must meet one of the following criteria:</a:t>
            </a:r>
          </a:p>
          <a:p>
            <a:pPr lvl="1"/>
            <a:r>
              <a:rPr lang="en-US" sz="2400" dirty="0"/>
              <a:t>any structure with a diameter (or equivalent) ≥ 54”</a:t>
            </a:r>
          </a:p>
          <a:p>
            <a:pPr lvl="1"/>
            <a:r>
              <a:rPr lang="en-US" sz="2400" dirty="0"/>
              <a:t>any structure that requires a HEC-RAS or other advanced analysis</a:t>
            </a:r>
          </a:p>
          <a:p>
            <a:endParaRPr lang="en-US" sz="1050" dirty="0"/>
          </a:p>
          <a:p>
            <a:endParaRPr lang="en-US" sz="1000" dirty="0"/>
          </a:p>
        </p:txBody>
      </p:sp>
    </p:spTree>
    <p:extLst>
      <p:ext uri="{BB962C8B-B14F-4D97-AF65-F5344CB8AC3E}">
        <p14:creationId xmlns:p14="http://schemas.microsoft.com/office/powerpoint/2010/main" val="148255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913775" y="1960692"/>
            <a:ext cx="10363826" cy="3424107"/>
          </a:xfrm>
        </p:spPr>
        <p:txBody>
          <a:bodyPr>
            <a:noAutofit/>
          </a:bodyPr>
          <a:lstStyle/>
          <a:p>
            <a:r>
              <a:rPr lang="en-US" sz="2800" dirty="0" smtClean="0"/>
              <a:t>Projects containing only tier 1 structures </a:t>
            </a:r>
          </a:p>
          <a:p>
            <a:endParaRPr lang="en-US" sz="2800" dirty="0" smtClean="0"/>
          </a:p>
          <a:p>
            <a:pPr lvl="1"/>
            <a:r>
              <a:rPr lang="en-US" sz="2800" b="1" dirty="0" smtClean="0"/>
              <a:t>no drainage folder or source files</a:t>
            </a:r>
          </a:p>
          <a:p>
            <a:pPr lvl="1"/>
            <a:r>
              <a:rPr lang="en-US" sz="2800" dirty="0" smtClean="0"/>
              <a:t>A cover sheet will be required for archival purposes</a:t>
            </a:r>
          </a:p>
          <a:p>
            <a:pPr lvl="1"/>
            <a:r>
              <a:rPr lang="en-US" sz="2800" dirty="0" smtClean="0"/>
              <a:t>New pipe sheets and pipe drainage summary sheet still required in plans</a:t>
            </a:r>
          </a:p>
        </p:txBody>
      </p:sp>
      <p:sp>
        <p:nvSpPr>
          <p:cNvPr id="7" name="Title 4"/>
          <p:cNvSpPr>
            <a:spLocks noGrp="1"/>
          </p:cNvSpPr>
          <p:nvPr>
            <p:ph type="title"/>
          </p:nvPr>
        </p:nvSpPr>
        <p:spPr>
          <a:xfrm>
            <a:off x="913775" y="618517"/>
            <a:ext cx="10364451" cy="707363"/>
          </a:xfrm>
        </p:spPr>
        <p:txBody>
          <a:bodyPr/>
          <a:lstStyle/>
          <a:p>
            <a:r>
              <a:rPr lang="en-US" dirty="0"/>
              <a:t>folder format and </a:t>
            </a:r>
            <a:r>
              <a:rPr lang="en-US" dirty="0" smtClean="0"/>
              <a:t>requirements</a:t>
            </a:r>
            <a:endParaRPr lang="en-US" dirty="0"/>
          </a:p>
        </p:txBody>
      </p:sp>
    </p:spTree>
    <p:extLst>
      <p:ext uri="{BB962C8B-B14F-4D97-AF65-F5344CB8AC3E}">
        <p14:creationId xmlns:p14="http://schemas.microsoft.com/office/powerpoint/2010/main" val="9685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75" y="618517"/>
            <a:ext cx="10364451" cy="707363"/>
          </a:xfrm>
        </p:spPr>
        <p:txBody>
          <a:bodyPr/>
          <a:lstStyle/>
          <a:p>
            <a:r>
              <a:rPr lang="en-US" dirty="0"/>
              <a:t>folder format and </a:t>
            </a:r>
            <a:r>
              <a:rPr lang="en-US" dirty="0" smtClean="0"/>
              <a:t>requirements</a:t>
            </a:r>
            <a:endParaRPr lang="en-US" dirty="0"/>
          </a:p>
        </p:txBody>
      </p:sp>
      <p:sp>
        <p:nvSpPr>
          <p:cNvPr id="6" name="Content Placeholder 5"/>
          <p:cNvSpPr>
            <a:spLocks noGrp="1"/>
          </p:cNvSpPr>
          <p:nvPr>
            <p:ph sz="quarter" idx="13"/>
          </p:nvPr>
        </p:nvSpPr>
        <p:spPr>
          <a:xfrm>
            <a:off x="502920" y="1453896"/>
            <a:ext cx="11320272" cy="5148072"/>
          </a:xfrm>
        </p:spPr>
        <p:txBody>
          <a:bodyPr>
            <a:noAutofit/>
          </a:bodyPr>
          <a:lstStyle/>
          <a:p>
            <a:r>
              <a:rPr lang="en-US" sz="2800" dirty="0" smtClean="0"/>
              <a:t>Projects containing </a:t>
            </a:r>
            <a:r>
              <a:rPr lang="en-US" sz="2800" b="1" dirty="0" smtClean="0"/>
              <a:t>at least one</a:t>
            </a:r>
            <a:r>
              <a:rPr lang="en-US" sz="2800" dirty="0" smtClean="0"/>
              <a:t> tier 2 or tier 3 structure </a:t>
            </a:r>
          </a:p>
          <a:p>
            <a:pPr lvl="1"/>
            <a:r>
              <a:rPr lang="en-US" sz="2600" b="1" dirty="0" smtClean="0"/>
              <a:t>folder and source files for all structures</a:t>
            </a:r>
            <a:endParaRPr lang="en-US" sz="2600" b="1" dirty="0"/>
          </a:p>
          <a:p>
            <a:pPr lvl="1"/>
            <a:r>
              <a:rPr lang="en-US" sz="2800" dirty="0" smtClean="0"/>
              <a:t>Folder format</a:t>
            </a:r>
          </a:p>
          <a:p>
            <a:pPr lvl="2"/>
            <a:r>
              <a:rPr lang="en-US" sz="2400" dirty="0" smtClean="0"/>
              <a:t>Section 1 – Drainage summary</a:t>
            </a:r>
          </a:p>
          <a:p>
            <a:pPr lvl="2"/>
            <a:r>
              <a:rPr lang="en-US" sz="2400" dirty="0" smtClean="0"/>
              <a:t>Section 2 – culverts</a:t>
            </a:r>
          </a:p>
          <a:p>
            <a:pPr lvl="2"/>
            <a:r>
              <a:rPr lang="en-US" sz="2400" dirty="0" smtClean="0"/>
              <a:t>Section 3 – storm sewers</a:t>
            </a:r>
          </a:p>
          <a:p>
            <a:pPr lvl="2"/>
            <a:r>
              <a:rPr lang="en-US" sz="2400" dirty="0" smtClean="0"/>
              <a:t>Section 4 – advanced analysis (only for tier 3 structures)</a:t>
            </a:r>
          </a:p>
          <a:p>
            <a:pPr lvl="2"/>
            <a:r>
              <a:rPr lang="en-US" sz="2400" dirty="0" smtClean="0"/>
              <a:t>Section 5 – entrance pipes</a:t>
            </a:r>
          </a:p>
        </p:txBody>
      </p:sp>
    </p:spTree>
    <p:extLst>
      <p:ext uri="{BB962C8B-B14F-4D97-AF65-F5344CB8AC3E}">
        <p14:creationId xmlns:p14="http://schemas.microsoft.com/office/powerpoint/2010/main" val="237251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572797"/>
            <a:ext cx="10364451" cy="561059"/>
          </a:xfrm>
        </p:spPr>
        <p:txBody>
          <a:bodyPr>
            <a:noAutofit/>
          </a:bodyPr>
          <a:lstStyle/>
          <a:p>
            <a:r>
              <a:rPr lang="en-US" dirty="0" smtClean="0"/>
              <a:t>Items No longer required</a:t>
            </a:r>
            <a:endParaRPr lang="en-US" dirty="0"/>
          </a:p>
        </p:txBody>
      </p:sp>
      <p:sp>
        <p:nvSpPr>
          <p:cNvPr id="3" name="Content Placeholder 2"/>
          <p:cNvSpPr>
            <a:spLocks noGrp="1"/>
          </p:cNvSpPr>
          <p:nvPr>
            <p:ph sz="quarter" idx="13"/>
          </p:nvPr>
        </p:nvSpPr>
        <p:spPr>
          <a:xfrm>
            <a:off x="713232" y="1645920"/>
            <a:ext cx="10771632" cy="5074920"/>
          </a:xfrm>
        </p:spPr>
        <p:txBody>
          <a:bodyPr numCol="2">
            <a:noAutofit/>
          </a:bodyPr>
          <a:lstStyle/>
          <a:p>
            <a:r>
              <a:rPr lang="en-US" sz="2400" dirty="0" smtClean="0"/>
              <a:t>Project location map</a:t>
            </a:r>
          </a:p>
          <a:p>
            <a:r>
              <a:rPr lang="en-US" sz="2400" dirty="0" smtClean="0"/>
              <a:t>Design executive summary</a:t>
            </a:r>
          </a:p>
          <a:p>
            <a:r>
              <a:rPr lang="en-US" sz="2400" dirty="0" smtClean="0"/>
              <a:t>Project level hydrology (still in source files)</a:t>
            </a:r>
          </a:p>
          <a:p>
            <a:r>
              <a:rPr lang="en-US" sz="2400" dirty="0" smtClean="0"/>
              <a:t>Abbreviated plan set</a:t>
            </a:r>
          </a:p>
          <a:p>
            <a:r>
              <a:rPr lang="en-US" sz="2400" dirty="0" smtClean="0"/>
              <a:t>Drainage design summary form (TC 61-100)</a:t>
            </a:r>
          </a:p>
          <a:p>
            <a:r>
              <a:rPr lang="en-US" sz="2400" dirty="0" smtClean="0"/>
              <a:t>Culvert site layout</a:t>
            </a:r>
          </a:p>
          <a:p>
            <a:r>
              <a:rPr lang="en-US" sz="2400" dirty="0" smtClean="0"/>
              <a:t>Computer outputs (in source files)</a:t>
            </a:r>
          </a:p>
          <a:p>
            <a:r>
              <a:rPr lang="en-US" sz="2400" dirty="0" smtClean="0"/>
              <a:t>Storm sewer system summary form (TC 61-517)</a:t>
            </a:r>
          </a:p>
          <a:p>
            <a:r>
              <a:rPr lang="en-US" sz="2400" dirty="0" smtClean="0"/>
              <a:t>Pavement inlet spread calculations (in source files)</a:t>
            </a:r>
          </a:p>
          <a:p>
            <a:r>
              <a:rPr lang="en-US" sz="2400" dirty="0" smtClean="0"/>
              <a:t>Channel calculations (in source files)</a:t>
            </a:r>
          </a:p>
          <a:p>
            <a:endParaRPr lang="en-US" sz="2800" dirty="0"/>
          </a:p>
        </p:txBody>
      </p:sp>
    </p:spTree>
    <p:extLst>
      <p:ext uri="{BB962C8B-B14F-4D97-AF65-F5344CB8AC3E}">
        <p14:creationId xmlns:p14="http://schemas.microsoft.com/office/powerpoint/2010/main" val="61520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256" r="83993" b="77699"/>
          <a:stretch/>
        </p:blipFill>
        <p:spPr>
          <a:xfrm>
            <a:off x="0" y="1019596"/>
            <a:ext cx="1953491" cy="1324594"/>
          </a:xfrm>
          <a:prstGeom prst="rect">
            <a:avLst/>
          </a:prstGeom>
        </p:spPr>
      </p:pic>
    </p:spTree>
    <p:extLst>
      <p:ext uri="{BB962C8B-B14F-4D97-AF65-F5344CB8AC3E}">
        <p14:creationId xmlns:p14="http://schemas.microsoft.com/office/powerpoint/2010/main" val="3939476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81357"/>
            <a:ext cx="10364451" cy="606779"/>
          </a:xfrm>
        </p:spPr>
        <p:txBody>
          <a:bodyPr/>
          <a:lstStyle/>
          <a:p>
            <a:r>
              <a:rPr lang="en-US" dirty="0"/>
              <a:t>Section 1 – Drainage </a:t>
            </a:r>
            <a:r>
              <a:rPr lang="en-US" dirty="0" smtClean="0"/>
              <a:t>summary</a:t>
            </a:r>
            <a:endParaRPr lang="en-US" dirty="0"/>
          </a:p>
        </p:txBody>
      </p:sp>
      <p:sp>
        <p:nvSpPr>
          <p:cNvPr id="3" name="Content Placeholder 2"/>
          <p:cNvSpPr>
            <a:spLocks noGrp="1"/>
          </p:cNvSpPr>
          <p:nvPr>
            <p:ph sz="quarter" idx="13"/>
          </p:nvPr>
        </p:nvSpPr>
        <p:spPr>
          <a:xfrm>
            <a:off x="913774" y="1280160"/>
            <a:ext cx="10671674" cy="5285232"/>
          </a:xfrm>
        </p:spPr>
        <p:txBody>
          <a:bodyPr>
            <a:noAutofit/>
          </a:bodyPr>
          <a:lstStyle/>
          <a:p>
            <a:pPr lvl="0"/>
            <a:r>
              <a:rPr lang="en-US" sz="2400" dirty="0"/>
              <a:t>Drainage Structure Summary </a:t>
            </a:r>
            <a:r>
              <a:rPr lang="en-US" sz="2400" dirty="0" smtClean="0"/>
              <a:t>(similar to TC </a:t>
            </a:r>
            <a:r>
              <a:rPr lang="en-US" sz="2400" dirty="0"/>
              <a:t>61-504</a:t>
            </a:r>
            <a:r>
              <a:rPr lang="en-US" sz="2400" dirty="0" smtClean="0"/>
              <a:t>)</a:t>
            </a:r>
            <a:endParaRPr lang="en-US" sz="2400" dirty="0"/>
          </a:p>
          <a:p>
            <a:pPr lvl="0"/>
            <a:r>
              <a:rPr lang="en-US" sz="2400" dirty="0"/>
              <a:t>Project Correspondence</a:t>
            </a:r>
          </a:p>
          <a:p>
            <a:pPr lvl="1"/>
            <a:r>
              <a:rPr lang="en-US" sz="2400" dirty="0"/>
              <a:t>Will include all pertinent meeting minutes, email chains, etc</a:t>
            </a:r>
            <a:r>
              <a:rPr lang="en-US" sz="2400" dirty="0" smtClean="0"/>
              <a:t>.</a:t>
            </a:r>
            <a:endParaRPr lang="en-US" sz="2400" dirty="0"/>
          </a:p>
          <a:p>
            <a:pPr lvl="0"/>
            <a:r>
              <a:rPr lang="en-US" sz="2400" dirty="0"/>
              <a:t>Hydrologic and Hydraulic Discussion</a:t>
            </a:r>
          </a:p>
          <a:p>
            <a:pPr lvl="1"/>
            <a:r>
              <a:rPr lang="en-US" sz="2400" dirty="0"/>
              <a:t>The discussion should cover the following:</a:t>
            </a:r>
          </a:p>
          <a:p>
            <a:pPr lvl="2"/>
            <a:r>
              <a:rPr lang="en-US" sz="2400" dirty="0"/>
              <a:t>Site conditions</a:t>
            </a:r>
          </a:p>
          <a:p>
            <a:pPr lvl="2"/>
            <a:r>
              <a:rPr lang="en-US" sz="2400" dirty="0"/>
              <a:t>Design assumptions</a:t>
            </a:r>
          </a:p>
          <a:p>
            <a:pPr lvl="2"/>
            <a:r>
              <a:rPr lang="en-US" sz="2400" dirty="0" smtClean="0"/>
              <a:t>Analysis </a:t>
            </a:r>
            <a:r>
              <a:rPr lang="en-US" sz="2400" dirty="0"/>
              <a:t>methodology</a:t>
            </a:r>
          </a:p>
          <a:p>
            <a:pPr lvl="2"/>
            <a:r>
              <a:rPr lang="en-US" sz="2400" dirty="0"/>
              <a:t>programs used</a:t>
            </a:r>
          </a:p>
          <a:p>
            <a:pPr lvl="2"/>
            <a:r>
              <a:rPr lang="en-US" sz="2400" dirty="0"/>
              <a:t>Deviation from Drainage Manual </a:t>
            </a:r>
            <a:r>
              <a:rPr lang="en-US" sz="2400" dirty="0" smtClean="0"/>
              <a:t>guidance</a:t>
            </a:r>
            <a:endParaRPr lang="en-US" sz="3200" dirty="0"/>
          </a:p>
        </p:txBody>
      </p:sp>
    </p:spTree>
    <p:extLst>
      <p:ext uri="{BB962C8B-B14F-4D97-AF65-F5344CB8AC3E}">
        <p14:creationId xmlns:p14="http://schemas.microsoft.com/office/powerpoint/2010/main" val="219642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98219"/>
          </a:xfrm>
        </p:spPr>
        <p:txBody>
          <a:bodyPr/>
          <a:lstStyle/>
          <a:p>
            <a:r>
              <a:rPr lang="en-US" dirty="0"/>
              <a:t>Drainage Structure Summary (TC 61-504)</a:t>
            </a:r>
          </a:p>
        </p:txBody>
      </p:sp>
      <p:graphicFrame>
        <p:nvGraphicFramePr>
          <p:cNvPr id="4" name="Object 3"/>
          <p:cNvGraphicFramePr>
            <a:graphicFrameLocks noChangeAspect="1"/>
          </p:cNvGraphicFramePr>
          <p:nvPr>
            <p:extLst/>
          </p:nvPr>
        </p:nvGraphicFramePr>
        <p:xfrm>
          <a:off x="2266950" y="1870075"/>
          <a:ext cx="7658100" cy="4743450"/>
        </p:xfrm>
        <a:graphic>
          <a:graphicData uri="http://schemas.openxmlformats.org/presentationml/2006/ole">
            <mc:AlternateContent xmlns:mc="http://schemas.openxmlformats.org/markup-compatibility/2006">
              <mc:Choice xmlns:v="urn:schemas-microsoft-com:vml" Requires="v">
                <p:oleObj spid="_x0000_s7197" name="Worksheet" r:id="rId3" imgW="6381621" imgH="3952800" progId="Excel.Sheet.12">
                  <p:embed/>
                </p:oleObj>
              </mc:Choice>
              <mc:Fallback>
                <p:oleObj name="Worksheet" r:id="rId3" imgW="6381621" imgH="3952800" progId="Excel.Sheet.12">
                  <p:embed/>
                  <p:pic>
                    <p:nvPicPr>
                      <p:cNvPr id="4" name="Object 3"/>
                      <p:cNvPicPr/>
                      <p:nvPr/>
                    </p:nvPicPr>
                    <p:blipFill>
                      <a:blip r:embed="rId4"/>
                      <a:stretch>
                        <a:fillRect/>
                      </a:stretch>
                    </p:blipFill>
                    <p:spPr>
                      <a:xfrm>
                        <a:off x="2266950" y="1870075"/>
                        <a:ext cx="7658100" cy="4743450"/>
                      </a:xfrm>
                      <a:prstGeom prst="rect">
                        <a:avLst/>
                      </a:prstGeom>
                      <a:solidFill>
                        <a:schemeClr val="bg1"/>
                      </a:solidFill>
                      <a:ln w="19050">
                        <a:solidFill>
                          <a:schemeClr val="tx1"/>
                        </a:solidFill>
                      </a:ln>
                    </p:spPr>
                  </p:pic>
                </p:oleObj>
              </mc:Fallback>
            </mc:AlternateContent>
          </a:graphicData>
        </a:graphic>
      </p:graphicFrame>
    </p:spTree>
    <p:extLst>
      <p:ext uri="{BB962C8B-B14F-4D97-AF65-F5344CB8AC3E}">
        <p14:creationId xmlns:p14="http://schemas.microsoft.com/office/powerpoint/2010/main" val="8490114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98219"/>
          </a:xfrm>
        </p:spPr>
        <p:txBody>
          <a:bodyPr/>
          <a:lstStyle/>
          <a:p>
            <a:r>
              <a:rPr lang="en-US" dirty="0"/>
              <a:t>Section 2 – </a:t>
            </a:r>
            <a:r>
              <a:rPr lang="en-US" dirty="0" smtClean="0"/>
              <a:t>culverts</a:t>
            </a:r>
            <a:endParaRPr lang="en-US" dirty="0"/>
          </a:p>
        </p:txBody>
      </p:sp>
      <p:sp>
        <p:nvSpPr>
          <p:cNvPr id="3" name="Content Placeholder 2"/>
          <p:cNvSpPr>
            <a:spLocks noGrp="1"/>
          </p:cNvSpPr>
          <p:nvPr>
            <p:ph sz="quarter" idx="13"/>
          </p:nvPr>
        </p:nvSpPr>
        <p:spPr>
          <a:xfrm>
            <a:off x="783022" y="1490472"/>
            <a:ext cx="10625954" cy="1574461"/>
          </a:xfrm>
        </p:spPr>
        <p:txBody>
          <a:bodyPr/>
          <a:lstStyle/>
          <a:p>
            <a:pPr lvl="0"/>
            <a:r>
              <a:rPr lang="en-US" sz="2400" dirty="0"/>
              <a:t>Pipe Sheets </a:t>
            </a:r>
          </a:p>
          <a:p>
            <a:pPr lvl="1"/>
            <a:r>
              <a:rPr lang="en-US" sz="2400" dirty="0"/>
              <a:t>Pipe sheets will contain more </a:t>
            </a:r>
            <a:r>
              <a:rPr lang="en-US" sz="2400" dirty="0" smtClean="0"/>
              <a:t>information </a:t>
            </a:r>
            <a:r>
              <a:rPr lang="en-US" sz="2400" dirty="0"/>
              <a:t>than </a:t>
            </a:r>
            <a:r>
              <a:rPr lang="en-US" sz="2400" dirty="0" smtClean="0"/>
              <a:t>currently required. The new information </a:t>
            </a:r>
            <a:r>
              <a:rPr lang="en-US" sz="2400" dirty="0"/>
              <a:t>will be:</a:t>
            </a:r>
          </a:p>
          <a:p>
            <a:endParaRPr lang="en-US" dirty="0"/>
          </a:p>
        </p:txBody>
      </p:sp>
      <p:sp>
        <p:nvSpPr>
          <p:cNvPr id="4" name="TextBox 3"/>
          <p:cNvSpPr txBox="1"/>
          <p:nvPr/>
        </p:nvSpPr>
        <p:spPr>
          <a:xfrm>
            <a:off x="913775" y="3064933"/>
            <a:ext cx="9999133" cy="1200329"/>
          </a:xfrm>
          <a:prstGeom prst="rect">
            <a:avLst/>
          </a:prstGeom>
          <a:noFill/>
        </p:spPr>
        <p:txBody>
          <a:bodyPr wrap="square" numCol="2" rtlCol="0">
            <a:spAutoFit/>
          </a:bodyPr>
          <a:lstStyle/>
          <a:p>
            <a:pPr lvl="2"/>
            <a:r>
              <a:rPr lang="en-US" sz="2400" dirty="0" smtClean="0"/>
              <a:t>- Design </a:t>
            </a:r>
            <a:r>
              <a:rPr lang="en-US" sz="2400" dirty="0"/>
              <a:t>and Check Q</a:t>
            </a:r>
          </a:p>
          <a:p>
            <a:pPr lvl="2"/>
            <a:r>
              <a:rPr lang="en-US" sz="2400" dirty="0" smtClean="0"/>
              <a:t>- Design </a:t>
            </a:r>
            <a:r>
              <a:rPr lang="en-US" sz="2400" dirty="0"/>
              <a:t>and Check </a:t>
            </a:r>
            <a:r>
              <a:rPr lang="en-US" sz="2400" dirty="0" smtClean="0"/>
              <a:t>HW</a:t>
            </a:r>
          </a:p>
          <a:p>
            <a:pPr lvl="2"/>
            <a:r>
              <a:rPr lang="en-US" sz="2400" dirty="0" smtClean="0"/>
              <a:t>- Design </a:t>
            </a:r>
            <a:r>
              <a:rPr lang="en-US" sz="2400" dirty="0"/>
              <a:t>outlet Velocity</a:t>
            </a:r>
          </a:p>
          <a:p>
            <a:pPr lvl="2"/>
            <a:r>
              <a:rPr lang="en-US" sz="2400" dirty="0" smtClean="0"/>
              <a:t>- Allowable </a:t>
            </a:r>
            <a:r>
              <a:rPr lang="en-US" sz="2400" dirty="0"/>
              <a:t>HW and justification</a:t>
            </a:r>
          </a:p>
          <a:p>
            <a:pPr lvl="2"/>
            <a:r>
              <a:rPr lang="en-US" sz="2400" dirty="0" smtClean="0"/>
              <a:t>- Drainage </a:t>
            </a:r>
            <a:r>
              <a:rPr lang="en-US" sz="2400" dirty="0"/>
              <a:t>Area</a:t>
            </a:r>
          </a:p>
          <a:p>
            <a:pPr lvl="2"/>
            <a:r>
              <a:rPr lang="en-US" sz="2400" dirty="0" smtClean="0"/>
              <a:t>- Tailwater </a:t>
            </a:r>
            <a:r>
              <a:rPr lang="en-US" sz="2400" dirty="0"/>
              <a:t>geometry</a:t>
            </a:r>
          </a:p>
        </p:txBody>
      </p:sp>
      <p:sp>
        <p:nvSpPr>
          <p:cNvPr id="5" name="TextBox 4"/>
          <p:cNvSpPr txBox="1"/>
          <p:nvPr/>
        </p:nvSpPr>
        <p:spPr>
          <a:xfrm>
            <a:off x="913776" y="4546600"/>
            <a:ext cx="9999132"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PLAN VIEW OF 100 YEAR HEADWATER EXTENT</a:t>
            </a:r>
          </a:p>
        </p:txBody>
      </p:sp>
    </p:spTree>
    <p:extLst>
      <p:ext uri="{BB962C8B-B14F-4D97-AF65-F5344CB8AC3E}">
        <p14:creationId xmlns:p14="http://schemas.microsoft.com/office/powerpoint/2010/main" val="373194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25067"/>
          </a:xfrm>
        </p:spPr>
        <p:txBody>
          <a:bodyPr/>
          <a:lstStyle/>
          <a:p>
            <a:r>
              <a:rPr lang="en-US" dirty="0" smtClean="0"/>
              <a:t>New pipe sheets</a:t>
            </a:r>
            <a:endParaRPr lang="en-US" dirty="0"/>
          </a:p>
        </p:txBody>
      </p:sp>
      <p:pic>
        <p:nvPicPr>
          <p:cNvPr id="4" name="Content Placeholder 3"/>
          <p:cNvPicPr>
            <a:picLocks noGrp="1" noChangeAspect="1"/>
          </p:cNvPicPr>
          <p:nvPr>
            <p:ph sz="quarter" idx="13"/>
          </p:nvPr>
        </p:nvPicPr>
        <p:blipFill rotWithShape="1">
          <a:blip r:embed="rId2"/>
          <a:srcRect l="2143" r="1600"/>
          <a:stretch/>
        </p:blipFill>
        <p:spPr>
          <a:xfrm>
            <a:off x="47625" y="2214694"/>
            <a:ext cx="12096750" cy="3994810"/>
          </a:xfrm>
          <a:prstGeom prst="rect">
            <a:avLst/>
          </a:prstGeom>
          <a:ln w="28575">
            <a:solidFill>
              <a:schemeClr val="tx1"/>
            </a:solidFill>
          </a:ln>
        </p:spPr>
      </p:pic>
    </p:spTree>
    <p:extLst>
      <p:ext uri="{BB962C8B-B14F-4D97-AF65-F5344CB8AC3E}">
        <p14:creationId xmlns:p14="http://schemas.microsoft.com/office/powerpoint/2010/main" val="30340418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114300" y="2367093"/>
            <a:ext cx="5905500" cy="452308"/>
          </a:xfrm>
        </p:spPr>
        <p:txBody>
          <a:bodyPr>
            <a:noAutofit/>
          </a:bodyPr>
          <a:lstStyle/>
          <a:p>
            <a:pPr marL="0" indent="0" algn="ctr">
              <a:buNone/>
            </a:pPr>
            <a:r>
              <a:rPr lang="en-US" sz="2400" dirty="0" smtClean="0"/>
              <a:t>NEW FLOOD DATA TABLE</a:t>
            </a:r>
            <a:endParaRPr lang="en-US" sz="2400" dirty="0"/>
          </a:p>
        </p:txBody>
      </p:sp>
      <p:sp>
        <p:nvSpPr>
          <p:cNvPr id="12" name="Content Placeholder 11"/>
          <p:cNvSpPr>
            <a:spLocks noGrp="1"/>
          </p:cNvSpPr>
          <p:nvPr>
            <p:ph sz="quarter" idx="14"/>
          </p:nvPr>
        </p:nvSpPr>
        <p:spPr>
          <a:xfrm>
            <a:off x="6172200" y="2290618"/>
            <a:ext cx="5895976" cy="528783"/>
          </a:xfrm>
        </p:spPr>
        <p:txBody>
          <a:bodyPr>
            <a:normAutofit lnSpcReduction="10000"/>
          </a:bodyPr>
          <a:lstStyle/>
          <a:p>
            <a:pPr marL="0" indent="0" algn="ctr">
              <a:buNone/>
            </a:pPr>
            <a:r>
              <a:rPr lang="en-US" sz="2400" dirty="0" smtClean="0"/>
              <a:t>OLD FLOOD </a:t>
            </a:r>
            <a:r>
              <a:rPr lang="en-US" sz="2400" dirty="0"/>
              <a:t>DATA TABLE</a:t>
            </a:r>
          </a:p>
          <a:p>
            <a:pPr marL="0" indent="0" algn="ctr">
              <a:buNone/>
            </a:pPr>
            <a:endParaRPr lang="en-US" sz="1800" dirty="0"/>
          </a:p>
        </p:txBody>
      </p:sp>
      <p:graphicFrame>
        <p:nvGraphicFramePr>
          <p:cNvPr id="9" name="Table 8"/>
          <p:cNvGraphicFramePr>
            <a:graphicFrameLocks noGrp="1"/>
          </p:cNvGraphicFramePr>
          <p:nvPr>
            <p:extLst/>
          </p:nvPr>
        </p:nvGraphicFramePr>
        <p:xfrm>
          <a:off x="114300" y="2903076"/>
          <a:ext cx="5905500" cy="2929596"/>
        </p:xfrm>
        <a:graphic>
          <a:graphicData uri="http://schemas.openxmlformats.org/drawingml/2006/table">
            <a:tbl>
              <a:tblPr firstRow="1" bandRow="1">
                <a:tableStyleId>{5940675A-B579-460E-94D1-54222C63F5DA}</a:tableStyleId>
              </a:tblPr>
              <a:tblGrid>
                <a:gridCol w="1181100">
                  <a:extLst>
                    <a:ext uri="{9D8B030D-6E8A-4147-A177-3AD203B41FA5}">
                      <a16:colId xmlns:a16="http://schemas.microsoft.com/office/drawing/2014/main" val="20000"/>
                    </a:ext>
                  </a:extLst>
                </a:gridCol>
                <a:gridCol w="1335659">
                  <a:extLst>
                    <a:ext uri="{9D8B030D-6E8A-4147-A177-3AD203B41FA5}">
                      <a16:colId xmlns:a16="http://schemas.microsoft.com/office/drawing/2014/main" val="20001"/>
                    </a:ext>
                  </a:extLst>
                </a:gridCol>
                <a:gridCol w="1026541">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gridCol w="1181100">
                  <a:extLst>
                    <a:ext uri="{9D8B030D-6E8A-4147-A177-3AD203B41FA5}">
                      <a16:colId xmlns:a16="http://schemas.microsoft.com/office/drawing/2014/main" val="20004"/>
                    </a:ext>
                  </a:extLst>
                </a:gridCol>
              </a:tblGrid>
              <a:tr h="237108">
                <a:tc gridSpan="5">
                  <a:txBody>
                    <a:bodyPr/>
                    <a:lstStyle/>
                    <a:p>
                      <a:pPr algn="ctr"/>
                      <a:r>
                        <a:rPr lang="en-US" sz="1600" dirty="0" smtClean="0"/>
                        <a:t>FLOOD EVALUATION DATA</a:t>
                      </a:r>
                    </a:p>
                    <a:p>
                      <a:pPr algn="ctr"/>
                      <a:r>
                        <a:rPr lang="en-US" sz="1400" dirty="0" smtClean="0"/>
                        <a:t>DRAINAGE</a:t>
                      </a:r>
                      <a:r>
                        <a:rPr lang="en-US" sz="1400" baseline="0" dirty="0" smtClean="0"/>
                        <a:t> AREA = XXX.X ACRES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35036">
                <a:tc>
                  <a:txBody>
                    <a:bodyPr/>
                    <a:lstStyle/>
                    <a:p>
                      <a:pPr algn="ctr"/>
                      <a:endParaRPr lang="en-US" sz="1400"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400" dirty="0" smtClean="0"/>
                        <a:t>RETURN INTERVAL</a:t>
                      </a:r>
                    </a:p>
                    <a:p>
                      <a:pPr algn="ctr"/>
                      <a:r>
                        <a:rPr lang="en-US" sz="1400" dirty="0" smtClean="0"/>
                        <a:t>(YR)</a:t>
                      </a:r>
                      <a:endParaRPr lang="en-US" sz="1400" dirty="0"/>
                    </a:p>
                  </a:txBody>
                  <a:tcPr anchor="ctr">
                    <a:solidFill>
                      <a:schemeClr val="bg1"/>
                    </a:solidFill>
                  </a:tcPr>
                </a:tc>
                <a:tc>
                  <a:txBody>
                    <a:bodyPr/>
                    <a:lstStyle/>
                    <a:p>
                      <a:pPr algn="ctr"/>
                      <a:r>
                        <a:rPr lang="en-US" sz="1400" dirty="0" smtClean="0"/>
                        <a:t>RUNOFF</a:t>
                      </a:r>
                    </a:p>
                    <a:p>
                      <a:pPr algn="ctr"/>
                      <a:r>
                        <a:rPr lang="en-US" sz="1400" dirty="0" smtClean="0"/>
                        <a:t>(CFS)</a:t>
                      </a:r>
                      <a:endParaRPr lang="en-US" sz="1400" dirty="0"/>
                    </a:p>
                  </a:txBody>
                  <a:tcPr anchor="ctr">
                    <a:solidFill>
                      <a:schemeClr val="bg1"/>
                    </a:solidFill>
                  </a:tcPr>
                </a:tc>
                <a:tc>
                  <a:txBody>
                    <a:bodyPr/>
                    <a:lstStyle/>
                    <a:p>
                      <a:pPr algn="ctr"/>
                      <a:r>
                        <a:rPr lang="en-US" sz="1400" dirty="0" smtClean="0"/>
                        <a:t>HEADWATER ELEVATION</a:t>
                      </a:r>
                    </a:p>
                    <a:p>
                      <a:pPr algn="ctr"/>
                      <a:r>
                        <a:rPr lang="en-US" sz="1400" dirty="0" smtClean="0"/>
                        <a:t>(FT)</a:t>
                      </a:r>
                      <a:endParaRPr lang="en-US" sz="1400" dirty="0"/>
                    </a:p>
                  </a:txBody>
                  <a:tcPr anchor="ctr">
                    <a:solidFill>
                      <a:schemeClr val="bg1"/>
                    </a:solidFill>
                  </a:tcPr>
                </a:tc>
                <a:tc>
                  <a:txBody>
                    <a:bodyPr/>
                    <a:lstStyle/>
                    <a:p>
                      <a:pPr algn="ctr"/>
                      <a:r>
                        <a:rPr lang="en-US" sz="1400" dirty="0" smtClean="0"/>
                        <a:t>OUTLET VELOCITY</a:t>
                      </a:r>
                    </a:p>
                    <a:p>
                      <a:pPr algn="ctr"/>
                      <a:r>
                        <a:rPr lang="en-US" sz="1400" dirty="0" smtClean="0"/>
                        <a:t>(FPS)</a:t>
                      </a:r>
                      <a:endParaRPr lang="en-US" sz="1400" dirty="0"/>
                    </a:p>
                  </a:txBody>
                  <a:tcPr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237108">
                <a:tc>
                  <a:txBody>
                    <a:bodyPr/>
                    <a:lstStyle/>
                    <a:p>
                      <a:pPr algn="ctr"/>
                      <a:r>
                        <a:rPr lang="en-US" sz="1400" dirty="0" smtClean="0"/>
                        <a:t>DESIGN</a:t>
                      </a:r>
                      <a:endParaRPr lang="en-US" sz="1400"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400" dirty="0" smtClean="0"/>
                        <a:t>25</a:t>
                      </a:r>
                      <a:endParaRPr lang="en-US" sz="1400" dirty="0"/>
                    </a:p>
                  </a:txBody>
                  <a:tcPr anchor="ctr">
                    <a:solidFill>
                      <a:schemeClr val="bg1"/>
                    </a:solidFill>
                  </a:tcPr>
                </a:tc>
                <a:tc>
                  <a:txBody>
                    <a:bodyPr/>
                    <a:lstStyle/>
                    <a:p>
                      <a:pPr algn="ctr"/>
                      <a:r>
                        <a:rPr lang="en-US" sz="1400" dirty="0" smtClean="0"/>
                        <a:t>--</a:t>
                      </a:r>
                      <a:endParaRPr lang="en-US" sz="1400" dirty="0"/>
                    </a:p>
                  </a:txBody>
                  <a:tcPr anchor="ctr">
                    <a:solidFill>
                      <a:schemeClr val="bg1"/>
                    </a:solidFill>
                  </a:tcPr>
                </a:tc>
                <a:tc>
                  <a:txBody>
                    <a:bodyPr/>
                    <a:lstStyle/>
                    <a:p>
                      <a:pPr algn="ctr"/>
                      <a:r>
                        <a:rPr lang="en-US" sz="1400" dirty="0" smtClean="0"/>
                        <a:t>--</a:t>
                      </a:r>
                      <a:endParaRPr lang="en-US" sz="1400" dirty="0"/>
                    </a:p>
                  </a:txBody>
                  <a:tcPr anchor="ctr">
                    <a:solidFill>
                      <a:schemeClr val="bg1"/>
                    </a:solidFill>
                  </a:tcPr>
                </a:tc>
                <a:tc>
                  <a:txBody>
                    <a:bodyPr/>
                    <a:lstStyle/>
                    <a:p>
                      <a:pPr algn="ctr"/>
                      <a:r>
                        <a:rPr lang="en-US" sz="1400" dirty="0" smtClean="0"/>
                        <a:t>--</a:t>
                      </a:r>
                      <a:endParaRPr lang="en-US" sz="1400" dirty="0"/>
                    </a:p>
                  </a:txBody>
                  <a:tcPr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237108">
                <a:tc>
                  <a:txBody>
                    <a:bodyPr/>
                    <a:lstStyle/>
                    <a:p>
                      <a:pPr algn="ctr"/>
                      <a:r>
                        <a:rPr lang="en-US" sz="1400" dirty="0" smtClean="0"/>
                        <a:t>CHECK</a:t>
                      </a:r>
                      <a:endParaRPr lang="en-US" sz="1400"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400" dirty="0" smtClean="0"/>
                        <a:t>100</a:t>
                      </a:r>
                      <a:endParaRPr lang="en-US" sz="1400" dirty="0"/>
                    </a:p>
                  </a:txBody>
                  <a:tcPr anchor="ctr">
                    <a:solidFill>
                      <a:schemeClr val="bg1"/>
                    </a:solidFill>
                  </a:tcPr>
                </a:tc>
                <a:tc>
                  <a:txBody>
                    <a:bodyPr/>
                    <a:lstStyle/>
                    <a:p>
                      <a:pPr algn="ctr"/>
                      <a:r>
                        <a:rPr lang="en-US" sz="1400" dirty="0" smtClean="0"/>
                        <a:t>--</a:t>
                      </a:r>
                      <a:endParaRPr lang="en-US" sz="1400" dirty="0"/>
                    </a:p>
                  </a:txBody>
                  <a:tcPr anchor="ctr">
                    <a:solidFill>
                      <a:schemeClr val="bg1"/>
                    </a:solidFill>
                  </a:tcPr>
                </a:tc>
                <a:tc>
                  <a:txBody>
                    <a:bodyPr/>
                    <a:lstStyle/>
                    <a:p>
                      <a:pPr algn="ctr"/>
                      <a:r>
                        <a:rPr lang="en-US" sz="1400" dirty="0" smtClean="0"/>
                        <a:t>--</a:t>
                      </a:r>
                      <a:endParaRPr lang="en-US" sz="1400" dirty="0"/>
                    </a:p>
                  </a:txBody>
                  <a:tcPr anchor="ctr">
                    <a:solidFill>
                      <a:schemeClr val="bg1"/>
                    </a:solidFill>
                  </a:tcPr>
                </a:tc>
                <a:tc>
                  <a:txBody>
                    <a:bodyPr/>
                    <a:lstStyle/>
                    <a:p>
                      <a:pPr algn="ctr"/>
                      <a:r>
                        <a:rPr lang="en-US" sz="1400" dirty="0" smtClean="0"/>
                        <a:t>--</a:t>
                      </a:r>
                      <a:endParaRPr lang="en-US" sz="1400" dirty="0"/>
                    </a:p>
                  </a:txBody>
                  <a:tcPr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237108">
                <a:tc gridSpan="5">
                  <a:txBody>
                    <a:bodyPr/>
                    <a:lstStyle/>
                    <a:p>
                      <a:pPr algn="ctr"/>
                      <a:r>
                        <a:rPr lang="en-US" sz="1400" dirty="0" smtClean="0"/>
                        <a:t>ALLOWABLE HEADWATER (FT) = --</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dirty="0"/>
                    </a:p>
                  </a:txBody>
                  <a:tcPr/>
                </a:tc>
                <a:extLst>
                  <a:ext uri="{0D108BD9-81ED-4DB2-BD59-A6C34878D82A}">
                    <a16:rowId xmlns:a16="http://schemas.microsoft.com/office/drawing/2014/main" val="10004"/>
                  </a:ext>
                </a:extLst>
              </a:tr>
              <a:tr h="569060">
                <a:tc>
                  <a:txBody>
                    <a:bodyPr/>
                    <a:lstStyle/>
                    <a:p>
                      <a:pPr algn="ctr"/>
                      <a:r>
                        <a:rPr lang="en-US" sz="1400" dirty="0" smtClean="0"/>
                        <a:t>BASIS FOR AHW</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n-US" sz="1400" i="1" dirty="0" smtClean="0"/>
                        <a:t>DESIGNER DESCRIBES ESTABLISHMENT</a:t>
                      </a:r>
                      <a:r>
                        <a:rPr lang="en-US" sz="1400" i="1" baseline="0" dirty="0" smtClean="0"/>
                        <a:t> OF ALLOWABLE HEADWATER ELEVATION</a:t>
                      </a:r>
                    </a:p>
                    <a:p>
                      <a:pPr algn="ctr"/>
                      <a:r>
                        <a:rPr lang="en-US" sz="1400" baseline="0" dirty="0" smtClean="0"/>
                        <a:t>EX: LOW SHOULDER ELEVATION = XXX.XX FT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5"/>
                  </a:ext>
                </a:extLst>
              </a:tr>
            </a:tbl>
          </a:graphicData>
        </a:graphic>
      </p:graphicFrame>
      <p:graphicFrame>
        <p:nvGraphicFramePr>
          <p:cNvPr id="10" name="Table 9"/>
          <p:cNvGraphicFramePr>
            <a:graphicFrameLocks noGrp="1"/>
          </p:cNvGraphicFramePr>
          <p:nvPr>
            <p:extLst/>
          </p:nvPr>
        </p:nvGraphicFramePr>
        <p:xfrm>
          <a:off x="6172200" y="2903076"/>
          <a:ext cx="5895976" cy="1452669"/>
        </p:xfrm>
        <a:graphic>
          <a:graphicData uri="http://schemas.openxmlformats.org/drawingml/2006/table">
            <a:tbl>
              <a:tblPr firstRow="1" bandRow="1">
                <a:tableStyleId>{5940675A-B579-460E-94D1-54222C63F5DA}</a:tableStyleId>
              </a:tblPr>
              <a:tblGrid>
                <a:gridCol w="1473994">
                  <a:extLst>
                    <a:ext uri="{9D8B030D-6E8A-4147-A177-3AD203B41FA5}">
                      <a16:colId xmlns:a16="http://schemas.microsoft.com/office/drawing/2014/main" val="20000"/>
                    </a:ext>
                  </a:extLst>
                </a:gridCol>
                <a:gridCol w="1473994">
                  <a:extLst>
                    <a:ext uri="{9D8B030D-6E8A-4147-A177-3AD203B41FA5}">
                      <a16:colId xmlns:a16="http://schemas.microsoft.com/office/drawing/2014/main" val="20001"/>
                    </a:ext>
                  </a:extLst>
                </a:gridCol>
                <a:gridCol w="1319214">
                  <a:extLst>
                    <a:ext uri="{9D8B030D-6E8A-4147-A177-3AD203B41FA5}">
                      <a16:colId xmlns:a16="http://schemas.microsoft.com/office/drawing/2014/main" val="20002"/>
                    </a:ext>
                  </a:extLst>
                </a:gridCol>
                <a:gridCol w="1628774">
                  <a:extLst>
                    <a:ext uri="{9D8B030D-6E8A-4147-A177-3AD203B41FA5}">
                      <a16:colId xmlns:a16="http://schemas.microsoft.com/office/drawing/2014/main" val="20003"/>
                    </a:ext>
                  </a:extLst>
                </a:gridCol>
              </a:tblGrid>
              <a:tr h="262379">
                <a:tc gridSpan="4">
                  <a:txBody>
                    <a:bodyPr/>
                    <a:lstStyle/>
                    <a:p>
                      <a:pPr algn="ctr"/>
                      <a:r>
                        <a:rPr lang="en-US" sz="1400" dirty="0" smtClean="0"/>
                        <a:t>FLOOD DATA</a:t>
                      </a:r>
                      <a:endParaRPr lang="en-US" sz="1400" dirty="0"/>
                    </a:p>
                  </a:txBody>
                  <a:tcPr anchor="ctr">
                    <a:solidFill>
                      <a:schemeClr val="bg1"/>
                    </a:solidFill>
                  </a:tcPr>
                </a:tc>
                <a:tc hMerge="1">
                  <a:txBody>
                    <a:bodyPr/>
                    <a:lstStyle/>
                    <a:p>
                      <a:pPr algn="ctr"/>
                      <a:endParaRPr lang="en-US" sz="1400" dirty="0"/>
                    </a:p>
                  </a:txBody>
                  <a:tcPr anchor="ctr"/>
                </a:tc>
                <a:tc hMerge="1">
                  <a:txBody>
                    <a:bodyPr/>
                    <a:lstStyle/>
                    <a:p>
                      <a:pPr algn="ctr"/>
                      <a:endParaRPr lang="en-US" sz="1400" dirty="0"/>
                    </a:p>
                  </a:txBody>
                  <a:tcPr anchor="ctr"/>
                </a:tc>
                <a:tc hMerge="1">
                  <a:txBody>
                    <a:bodyPr/>
                    <a:lstStyle/>
                    <a:p>
                      <a:pPr algn="ctr"/>
                      <a:endParaRPr lang="en-US" sz="1400" dirty="0"/>
                    </a:p>
                  </a:txBody>
                  <a:tcPr anchor="ctr"/>
                </a:tc>
                <a:extLst>
                  <a:ext uri="{0D108BD9-81ED-4DB2-BD59-A6C34878D82A}">
                    <a16:rowId xmlns:a16="http://schemas.microsoft.com/office/drawing/2014/main" val="10000"/>
                  </a:ext>
                </a:extLst>
              </a:tr>
              <a:tr h="629709">
                <a:tc>
                  <a:txBody>
                    <a:bodyPr/>
                    <a:lstStyle/>
                    <a:p>
                      <a:pPr algn="ctr"/>
                      <a:endParaRPr lang="en-US" sz="1400" dirty="0"/>
                    </a:p>
                  </a:txBody>
                  <a:tcPr anchor="ctr">
                    <a:solidFill>
                      <a:schemeClr val="bg1"/>
                    </a:solidFill>
                  </a:tcPr>
                </a:tc>
                <a:tc>
                  <a:txBody>
                    <a:bodyPr/>
                    <a:lstStyle/>
                    <a:p>
                      <a:pPr algn="ctr"/>
                      <a:r>
                        <a:rPr lang="en-US" sz="1400" dirty="0" smtClean="0"/>
                        <a:t>STORM</a:t>
                      </a:r>
                    </a:p>
                    <a:p>
                      <a:pPr algn="ctr"/>
                      <a:r>
                        <a:rPr lang="en-US" sz="1400" dirty="0" smtClean="0"/>
                        <a:t>(YR)</a:t>
                      </a:r>
                    </a:p>
                  </a:txBody>
                  <a:tcPr anchor="ctr">
                    <a:solidFill>
                      <a:schemeClr val="bg1"/>
                    </a:solidFill>
                  </a:tcPr>
                </a:tc>
                <a:tc>
                  <a:txBody>
                    <a:bodyPr/>
                    <a:lstStyle/>
                    <a:p>
                      <a:pPr algn="ctr"/>
                      <a:r>
                        <a:rPr lang="en-US" sz="1400" dirty="0" smtClean="0"/>
                        <a:t>RUNOFF</a:t>
                      </a:r>
                    </a:p>
                    <a:p>
                      <a:pPr algn="ctr"/>
                      <a:r>
                        <a:rPr lang="en-US" sz="1400" dirty="0" smtClean="0"/>
                        <a:t>(CFS)</a:t>
                      </a:r>
                      <a:endParaRPr lang="en-US" sz="1400" dirty="0"/>
                    </a:p>
                  </a:txBody>
                  <a:tcPr anchor="ctr">
                    <a:solidFill>
                      <a:schemeClr val="bg1"/>
                    </a:solidFill>
                  </a:tcPr>
                </a:tc>
                <a:tc>
                  <a:txBody>
                    <a:bodyPr/>
                    <a:lstStyle/>
                    <a:p>
                      <a:pPr algn="ctr"/>
                      <a:r>
                        <a:rPr lang="en-US" sz="1400" dirty="0" smtClean="0"/>
                        <a:t>HEADWATER ELEV.</a:t>
                      </a:r>
                    </a:p>
                    <a:p>
                      <a:pPr algn="ctr"/>
                      <a:r>
                        <a:rPr lang="en-US" sz="1400" dirty="0" smtClean="0"/>
                        <a:t>(FT)</a:t>
                      </a:r>
                      <a:endParaRPr lang="en-US" sz="1400" dirty="0"/>
                    </a:p>
                  </a:txBody>
                  <a:tcPr anchor="ctr">
                    <a:solidFill>
                      <a:schemeClr val="bg1"/>
                    </a:solidFill>
                  </a:tcPr>
                </a:tc>
                <a:extLst>
                  <a:ext uri="{0D108BD9-81ED-4DB2-BD59-A6C34878D82A}">
                    <a16:rowId xmlns:a16="http://schemas.microsoft.com/office/drawing/2014/main" val="10001"/>
                  </a:ext>
                </a:extLst>
              </a:tr>
              <a:tr h="446044">
                <a:tc>
                  <a:txBody>
                    <a:bodyPr/>
                    <a:lstStyle/>
                    <a:p>
                      <a:pPr algn="ctr"/>
                      <a:r>
                        <a:rPr lang="en-US" sz="1400" dirty="0" smtClean="0"/>
                        <a:t>DESIGN</a:t>
                      </a:r>
                      <a:endParaRPr lang="en-US" sz="1400" dirty="0"/>
                    </a:p>
                    <a:p>
                      <a:pPr algn="ctr"/>
                      <a:r>
                        <a:rPr lang="en-US" sz="1400" dirty="0" smtClean="0"/>
                        <a:t>CHECK</a:t>
                      </a:r>
                      <a:endParaRPr lang="en-US" sz="1400" dirty="0"/>
                    </a:p>
                  </a:txBody>
                  <a:tcPr anchor="ctr">
                    <a:solidFill>
                      <a:schemeClr val="bg1"/>
                    </a:solidFill>
                  </a:tcPr>
                </a:tc>
                <a:tc>
                  <a:txBody>
                    <a:bodyPr/>
                    <a:lstStyle/>
                    <a:p>
                      <a:pPr algn="ctr"/>
                      <a:r>
                        <a:rPr lang="en-US" sz="1400" dirty="0" smtClean="0"/>
                        <a:t>25</a:t>
                      </a:r>
                      <a:endParaRPr lang="en-US" sz="1400" dirty="0"/>
                    </a:p>
                    <a:p>
                      <a:pPr algn="ctr"/>
                      <a:r>
                        <a:rPr lang="en-US" sz="1400" dirty="0" smtClean="0"/>
                        <a:t>100</a:t>
                      </a:r>
                      <a:endParaRPr lang="en-US" sz="1400" dirty="0"/>
                    </a:p>
                  </a:txBody>
                  <a:tcPr anchor="ctr">
                    <a:solidFill>
                      <a:schemeClr val="bg1"/>
                    </a:solidFill>
                  </a:tcPr>
                </a:tc>
                <a:tc>
                  <a:txBody>
                    <a:bodyPr/>
                    <a:lstStyle/>
                    <a:p>
                      <a:pPr algn="ctr"/>
                      <a:r>
                        <a:rPr lang="en-US" sz="1400" dirty="0" smtClean="0"/>
                        <a:t>XXX.X </a:t>
                      </a:r>
                      <a:endParaRPr lang="en-US" sz="1400" dirty="0"/>
                    </a:p>
                    <a:p>
                      <a:pPr algn="ctr"/>
                      <a:r>
                        <a:rPr lang="en-US" sz="1400" dirty="0" smtClean="0"/>
                        <a:t>XXX.X</a:t>
                      </a:r>
                      <a:endParaRPr lang="en-US" sz="1400" dirty="0"/>
                    </a:p>
                  </a:txBody>
                  <a:tcPr anchor="ctr">
                    <a:solidFill>
                      <a:schemeClr val="bg1"/>
                    </a:solidFill>
                  </a:tcPr>
                </a:tc>
                <a:tc>
                  <a:txBody>
                    <a:bodyPr/>
                    <a:lstStyle/>
                    <a:p>
                      <a:pPr algn="ctr"/>
                      <a:r>
                        <a:rPr lang="en-US" sz="1400" dirty="0" smtClean="0"/>
                        <a:t>XXX.XX</a:t>
                      </a:r>
                    </a:p>
                    <a:p>
                      <a:pPr algn="ctr"/>
                      <a:r>
                        <a:rPr lang="en-US" sz="1400" dirty="0" smtClean="0"/>
                        <a:t>XXX.XX</a:t>
                      </a:r>
                    </a:p>
                  </a:txBody>
                  <a:tcPr anchor="ctr">
                    <a:solidFill>
                      <a:schemeClr val="bg1"/>
                    </a:solidFill>
                  </a:tcPr>
                </a:tc>
                <a:extLst>
                  <a:ext uri="{0D108BD9-81ED-4DB2-BD59-A6C34878D82A}">
                    <a16:rowId xmlns:a16="http://schemas.microsoft.com/office/drawing/2014/main" val="10002"/>
                  </a:ext>
                </a:extLst>
              </a:tr>
            </a:tbl>
          </a:graphicData>
        </a:graphic>
      </p:graphicFrame>
      <p:sp>
        <p:nvSpPr>
          <p:cNvPr id="8" name="Title 1"/>
          <p:cNvSpPr>
            <a:spLocks noGrp="1"/>
          </p:cNvSpPr>
          <p:nvPr>
            <p:ph type="title"/>
          </p:nvPr>
        </p:nvSpPr>
        <p:spPr>
          <a:xfrm>
            <a:off x="913775" y="618517"/>
            <a:ext cx="10364451" cy="625067"/>
          </a:xfrm>
        </p:spPr>
        <p:txBody>
          <a:bodyPr/>
          <a:lstStyle/>
          <a:p>
            <a:r>
              <a:rPr lang="en-US" dirty="0" smtClean="0"/>
              <a:t>New pipe sheets</a:t>
            </a:r>
            <a:endParaRPr lang="en-US" dirty="0"/>
          </a:p>
        </p:txBody>
      </p:sp>
    </p:spTree>
    <p:extLst>
      <p:ext uri="{BB962C8B-B14F-4D97-AF65-F5344CB8AC3E}">
        <p14:creationId xmlns:p14="http://schemas.microsoft.com/office/powerpoint/2010/main" val="21855750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114300" y="2367093"/>
            <a:ext cx="5905500" cy="452308"/>
          </a:xfrm>
        </p:spPr>
        <p:txBody>
          <a:bodyPr>
            <a:noAutofit/>
          </a:bodyPr>
          <a:lstStyle/>
          <a:p>
            <a:pPr marL="0" indent="0" algn="ctr">
              <a:buNone/>
            </a:pPr>
            <a:r>
              <a:rPr lang="en-US" sz="2400" dirty="0" smtClean="0"/>
              <a:t>PLOT DESIGN/CHECK HW</a:t>
            </a:r>
            <a:endParaRPr lang="en-US" sz="2400" dirty="0"/>
          </a:p>
        </p:txBody>
      </p:sp>
      <p:sp>
        <p:nvSpPr>
          <p:cNvPr id="12" name="Content Placeholder 11"/>
          <p:cNvSpPr>
            <a:spLocks noGrp="1"/>
          </p:cNvSpPr>
          <p:nvPr>
            <p:ph sz="quarter" idx="14"/>
          </p:nvPr>
        </p:nvSpPr>
        <p:spPr>
          <a:xfrm>
            <a:off x="6172200" y="2299855"/>
            <a:ext cx="5895976" cy="519546"/>
          </a:xfrm>
        </p:spPr>
        <p:txBody>
          <a:bodyPr>
            <a:normAutofit lnSpcReduction="10000"/>
          </a:bodyPr>
          <a:lstStyle/>
          <a:p>
            <a:pPr marL="0" indent="0" algn="ctr">
              <a:buNone/>
            </a:pPr>
            <a:r>
              <a:rPr lang="en-US" sz="2400" dirty="0" smtClean="0"/>
              <a:t>TAILWATER GEOMETRY TABLE</a:t>
            </a:r>
            <a:endParaRPr lang="en-US" sz="2400" dirty="0"/>
          </a:p>
          <a:p>
            <a:pPr marL="0" indent="0" algn="ctr">
              <a:buNone/>
            </a:pPr>
            <a:endParaRPr lang="en-US" dirty="0"/>
          </a:p>
        </p:txBody>
      </p:sp>
      <p:graphicFrame>
        <p:nvGraphicFramePr>
          <p:cNvPr id="15" name="Table 14"/>
          <p:cNvGraphicFramePr>
            <a:graphicFrameLocks noGrp="1"/>
          </p:cNvGraphicFramePr>
          <p:nvPr>
            <p:extLst/>
          </p:nvPr>
        </p:nvGraphicFramePr>
        <p:xfrm>
          <a:off x="8162926" y="2903077"/>
          <a:ext cx="1809750" cy="2255520"/>
        </p:xfrm>
        <a:graphic>
          <a:graphicData uri="http://schemas.openxmlformats.org/drawingml/2006/table">
            <a:tbl>
              <a:tblPr firstRow="1" bandRow="1">
                <a:tableStyleId>{5940675A-B579-460E-94D1-54222C63F5DA}</a:tableStyleId>
              </a:tblPr>
              <a:tblGrid>
                <a:gridCol w="1809750">
                  <a:extLst>
                    <a:ext uri="{9D8B030D-6E8A-4147-A177-3AD203B41FA5}">
                      <a16:colId xmlns:a16="http://schemas.microsoft.com/office/drawing/2014/main" val="20000"/>
                    </a:ext>
                  </a:extLst>
                </a:gridCol>
              </a:tblGrid>
              <a:tr h="524053">
                <a:tc>
                  <a:txBody>
                    <a:bodyPr/>
                    <a:lstStyle/>
                    <a:p>
                      <a:pPr algn="ctr"/>
                      <a:r>
                        <a:rPr lang="en-US" sz="1600" dirty="0" smtClean="0"/>
                        <a:t>TAILWATER GEOMETRY</a:t>
                      </a:r>
                      <a:endParaRPr lang="en-US" sz="1600" dirty="0"/>
                    </a:p>
                  </a:txBody>
                  <a:tcPr anchor="ctr">
                    <a:solidFill>
                      <a:schemeClr val="bg1"/>
                    </a:solidFill>
                  </a:tcPr>
                </a:tc>
                <a:extLst>
                  <a:ext uri="{0D108BD9-81ED-4DB2-BD59-A6C34878D82A}">
                    <a16:rowId xmlns:a16="http://schemas.microsoft.com/office/drawing/2014/main" val="10000"/>
                  </a:ext>
                </a:extLst>
              </a:tr>
              <a:tr h="299459">
                <a:tc>
                  <a:txBody>
                    <a:bodyPr/>
                    <a:lstStyle/>
                    <a:p>
                      <a:pPr algn="ctr"/>
                      <a:r>
                        <a:rPr lang="en-US" sz="1600" dirty="0" smtClean="0"/>
                        <a:t>SLOPE = X.XX%</a:t>
                      </a:r>
                    </a:p>
                  </a:txBody>
                  <a:tcPr anchor="ctr">
                    <a:solidFill>
                      <a:schemeClr val="bg1"/>
                    </a:solidFill>
                  </a:tcPr>
                </a:tc>
                <a:extLst>
                  <a:ext uri="{0D108BD9-81ED-4DB2-BD59-A6C34878D82A}">
                    <a16:rowId xmlns:a16="http://schemas.microsoft.com/office/drawing/2014/main" val="10001"/>
                  </a:ext>
                </a:extLst>
              </a:tr>
              <a:tr h="299459">
                <a:tc>
                  <a:txBody>
                    <a:bodyPr/>
                    <a:lstStyle/>
                    <a:p>
                      <a:pPr algn="ctr"/>
                      <a:r>
                        <a:rPr lang="en-US" sz="1600" dirty="0" smtClean="0"/>
                        <a:t>D</a:t>
                      </a:r>
                      <a:r>
                        <a:rPr lang="en-US" sz="1600" baseline="0" dirty="0" smtClean="0"/>
                        <a:t> = XX FT</a:t>
                      </a:r>
                      <a:endParaRPr lang="en-US" sz="1600" dirty="0"/>
                    </a:p>
                  </a:txBody>
                  <a:tcPr anchor="ctr">
                    <a:solidFill>
                      <a:schemeClr val="bg1"/>
                    </a:solidFill>
                  </a:tcPr>
                </a:tc>
                <a:extLst>
                  <a:ext uri="{0D108BD9-81ED-4DB2-BD59-A6C34878D82A}">
                    <a16:rowId xmlns:a16="http://schemas.microsoft.com/office/drawing/2014/main" val="10002"/>
                  </a:ext>
                </a:extLst>
              </a:tr>
              <a:tr h="299459">
                <a:tc>
                  <a:txBody>
                    <a:bodyPr/>
                    <a:lstStyle/>
                    <a:p>
                      <a:pPr algn="ctr"/>
                      <a:r>
                        <a:rPr lang="en-US" sz="1600" dirty="0" smtClean="0"/>
                        <a:t>T = XX FT</a:t>
                      </a:r>
                      <a:endParaRPr lang="en-US" sz="1600" dirty="0"/>
                    </a:p>
                  </a:txBody>
                  <a:tcPr anchor="ctr">
                    <a:solidFill>
                      <a:schemeClr val="bg1"/>
                    </a:solidFill>
                  </a:tcPr>
                </a:tc>
                <a:extLst>
                  <a:ext uri="{0D108BD9-81ED-4DB2-BD59-A6C34878D82A}">
                    <a16:rowId xmlns:a16="http://schemas.microsoft.com/office/drawing/2014/main" val="10003"/>
                  </a:ext>
                </a:extLst>
              </a:tr>
              <a:tr h="2994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Z = X</a:t>
                      </a:r>
                    </a:p>
                  </a:txBody>
                  <a:tcPr anchor="ctr">
                    <a:solidFill>
                      <a:schemeClr val="bg1"/>
                    </a:solidFill>
                  </a:tcPr>
                </a:tc>
                <a:extLst>
                  <a:ext uri="{0D108BD9-81ED-4DB2-BD59-A6C34878D82A}">
                    <a16:rowId xmlns:a16="http://schemas.microsoft.com/office/drawing/2014/main" val="10004"/>
                  </a:ext>
                </a:extLst>
              </a:tr>
              <a:tr h="299459">
                <a:tc>
                  <a:txBody>
                    <a:bodyPr/>
                    <a:lstStyle/>
                    <a:p>
                      <a:pPr algn="l"/>
                      <a:r>
                        <a:rPr lang="en-US" sz="1600" dirty="0" smtClean="0"/>
                        <a:t>TW Control = </a:t>
                      </a:r>
                      <a:endParaRPr lang="en-US" sz="1600" dirty="0"/>
                    </a:p>
                  </a:txBody>
                  <a:tcPr anchor="ctr">
                    <a:solidFill>
                      <a:schemeClr val="bg1"/>
                    </a:solidFill>
                  </a:tcPr>
                </a:tc>
                <a:extLst>
                  <a:ext uri="{0D108BD9-81ED-4DB2-BD59-A6C34878D82A}">
                    <a16:rowId xmlns:a16="http://schemas.microsoft.com/office/drawing/2014/main" val="10005"/>
                  </a:ext>
                </a:extLst>
              </a:tr>
            </a:tbl>
          </a:graphicData>
        </a:graphic>
      </p:graphicFrame>
      <p:grpSp>
        <p:nvGrpSpPr>
          <p:cNvPr id="17" name="Group 16"/>
          <p:cNvGrpSpPr/>
          <p:nvPr/>
        </p:nvGrpSpPr>
        <p:grpSpPr>
          <a:xfrm>
            <a:off x="247650" y="2819401"/>
            <a:ext cx="6181726" cy="2609849"/>
            <a:chOff x="114300" y="2744963"/>
            <a:chExt cx="6315076" cy="2639354"/>
          </a:xfrm>
        </p:grpSpPr>
        <p:pic>
          <p:nvPicPr>
            <p:cNvPr id="14" name="Picture 13"/>
            <p:cNvPicPr>
              <a:picLocks noChangeAspect="1"/>
            </p:cNvPicPr>
            <p:nvPr/>
          </p:nvPicPr>
          <p:blipFill>
            <a:blip r:embed="rId2"/>
            <a:stretch>
              <a:fillRect/>
            </a:stretch>
          </p:blipFill>
          <p:spPr>
            <a:xfrm>
              <a:off x="114300" y="2903077"/>
              <a:ext cx="5905500" cy="2481240"/>
            </a:xfrm>
            <a:prstGeom prst="rect">
              <a:avLst/>
            </a:prstGeom>
            <a:ln w="19050">
              <a:solidFill>
                <a:schemeClr val="tx1"/>
              </a:solidFill>
            </a:ln>
          </p:spPr>
        </p:pic>
        <p:sp>
          <p:nvSpPr>
            <p:cNvPr id="16" name="Oval 15"/>
            <p:cNvSpPr/>
            <p:nvPr/>
          </p:nvSpPr>
          <p:spPr>
            <a:xfrm>
              <a:off x="3609975" y="2744963"/>
              <a:ext cx="2819401" cy="1341262"/>
            </a:xfrm>
            <a:prstGeom prst="ellipse">
              <a:avLst/>
            </a:prstGeom>
            <a:noFill/>
            <a:ln w="50800">
              <a:solidFill>
                <a:srgbClr val="FF0000"/>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p:cNvSpPr>
            <a:spLocks noGrp="1"/>
          </p:cNvSpPr>
          <p:nvPr>
            <p:ph type="title"/>
          </p:nvPr>
        </p:nvSpPr>
        <p:spPr>
          <a:xfrm>
            <a:off x="913775" y="618517"/>
            <a:ext cx="10364451" cy="625067"/>
          </a:xfrm>
        </p:spPr>
        <p:txBody>
          <a:bodyPr/>
          <a:lstStyle/>
          <a:p>
            <a:r>
              <a:rPr lang="en-US" dirty="0" smtClean="0"/>
              <a:t>New pipe sheets</a:t>
            </a:r>
            <a:endParaRPr lang="en-US" dirty="0"/>
          </a:p>
        </p:txBody>
      </p:sp>
    </p:spTree>
    <p:extLst>
      <p:ext uri="{BB962C8B-B14F-4D97-AF65-F5344CB8AC3E}">
        <p14:creationId xmlns:p14="http://schemas.microsoft.com/office/powerpoint/2010/main" val="42719821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305251"/>
            <a:ext cx="10364451" cy="736150"/>
          </a:xfrm>
        </p:spPr>
        <p:txBody>
          <a:bodyPr/>
          <a:lstStyle/>
          <a:p>
            <a:r>
              <a:rPr lang="en-US" dirty="0" smtClean="0"/>
              <a:t>100 year Headwater</a:t>
            </a:r>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603498" y="894890"/>
            <a:ext cx="6985000" cy="5901977"/>
          </a:xfrm>
          <a:ln w="28575">
            <a:solidFill>
              <a:schemeClr val="tx1"/>
            </a:solidFill>
          </a:ln>
        </p:spPr>
      </p:pic>
    </p:spTree>
    <p:extLst>
      <p:ext uri="{BB962C8B-B14F-4D97-AF65-F5344CB8AC3E}">
        <p14:creationId xmlns:p14="http://schemas.microsoft.com/office/powerpoint/2010/main" val="38608244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89075"/>
          </a:xfrm>
        </p:spPr>
        <p:txBody>
          <a:bodyPr/>
          <a:lstStyle/>
          <a:p>
            <a:r>
              <a:rPr lang="en-US" dirty="0"/>
              <a:t>Section 3 – storm sewers</a:t>
            </a:r>
          </a:p>
        </p:txBody>
      </p:sp>
      <p:sp>
        <p:nvSpPr>
          <p:cNvPr id="3" name="Content Placeholder 2"/>
          <p:cNvSpPr>
            <a:spLocks noGrp="1"/>
          </p:cNvSpPr>
          <p:nvPr>
            <p:ph sz="quarter" idx="13"/>
          </p:nvPr>
        </p:nvSpPr>
        <p:spPr>
          <a:xfrm>
            <a:off x="913774" y="1700784"/>
            <a:ext cx="10363826" cy="4311133"/>
          </a:xfrm>
        </p:spPr>
        <p:txBody>
          <a:bodyPr>
            <a:noAutofit/>
          </a:bodyPr>
          <a:lstStyle/>
          <a:p>
            <a:pPr lvl="0"/>
            <a:r>
              <a:rPr lang="en-US" sz="2800" dirty="0"/>
              <a:t>Each storm sewer network will require</a:t>
            </a:r>
            <a:r>
              <a:rPr lang="en-US" sz="2800" dirty="0" smtClean="0"/>
              <a:t>:</a:t>
            </a:r>
          </a:p>
          <a:p>
            <a:pPr marL="0" lvl="0" indent="0">
              <a:buNone/>
            </a:pPr>
            <a:endParaRPr lang="en-US" sz="2800" dirty="0"/>
          </a:p>
          <a:p>
            <a:pPr lvl="1"/>
            <a:r>
              <a:rPr lang="en-US" sz="2800" dirty="0"/>
              <a:t>Plan sheet with network identified </a:t>
            </a:r>
          </a:p>
          <a:p>
            <a:pPr lvl="1"/>
            <a:endParaRPr lang="en-US" sz="2800" dirty="0" smtClean="0"/>
          </a:p>
          <a:p>
            <a:pPr lvl="1"/>
            <a:r>
              <a:rPr lang="en-US" sz="2800" dirty="0" smtClean="0"/>
              <a:t>Pipe </a:t>
            </a:r>
            <a:r>
              <a:rPr lang="en-US" sz="2800" dirty="0"/>
              <a:t>sheets </a:t>
            </a:r>
            <a:r>
              <a:rPr lang="en-US" sz="2800" dirty="0" smtClean="0"/>
              <a:t>(same format as for culverts)</a:t>
            </a:r>
            <a:endParaRPr lang="en-US" sz="2800" dirty="0"/>
          </a:p>
          <a:p>
            <a:pPr lvl="1"/>
            <a:endParaRPr lang="en-US" sz="2800" dirty="0" smtClean="0"/>
          </a:p>
          <a:p>
            <a:pPr lvl="1"/>
            <a:r>
              <a:rPr lang="en-US" sz="2800" dirty="0" smtClean="0"/>
              <a:t>HGL/EGL plot</a:t>
            </a:r>
            <a:endParaRPr lang="en-US" sz="2800" dirty="0"/>
          </a:p>
        </p:txBody>
      </p:sp>
    </p:spTree>
    <p:extLst>
      <p:ext uri="{BB962C8B-B14F-4D97-AF65-F5344CB8AC3E}">
        <p14:creationId xmlns:p14="http://schemas.microsoft.com/office/powerpoint/2010/main" val="328937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down)">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75" y="304800"/>
            <a:ext cx="10364451" cy="1410789"/>
          </a:xfrm>
        </p:spPr>
        <p:txBody>
          <a:bodyPr>
            <a:normAutofit/>
          </a:bodyPr>
          <a:lstStyle/>
          <a:p>
            <a:r>
              <a:rPr lang="en-US" dirty="0"/>
              <a:t>Section 4 – advanced </a:t>
            </a:r>
            <a:r>
              <a:rPr lang="en-US" dirty="0" smtClean="0"/>
              <a:t>analysis</a:t>
            </a:r>
            <a:br>
              <a:rPr lang="en-US" dirty="0" smtClean="0"/>
            </a:br>
            <a:r>
              <a:rPr lang="en-US" sz="2400" i="1" dirty="0" smtClean="0"/>
              <a:t>(required for tier 3 structures, used for other structures when deemed necessary)</a:t>
            </a:r>
            <a:endParaRPr lang="en-US" sz="2400" i="1" dirty="0"/>
          </a:p>
        </p:txBody>
      </p:sp>
      <p:sp>
        <p:nvSpPr>
          <p:cNvPr id="6" name="Content Placeholder 5"/>
          <p:cNvSpPr>
            <a:spLocks noGrp="1"/>
          </p:cNvSpPr>
          <p:nvPr>
            <p:ph sz="quarter" idx="13"/>
          </p:nvPr>
        </p:nvSpPr>
        <p:spPr>
          <a:xfrm>
            <a:off x="714077" y="1978209"/>
            <a:ext cx="10363826" cy="4180012"/>
          </a:xfrm>
        </p:spPr>
        <p:txBody>
          <a:bodyPr>
            <a:normAutofit fontScale="92500"/>
          </a:bodyPr>
          <a:lstStyle/>
          <a:p>
            <a:pPr lvl="0"/>
            <a:r>
              <a:rPr lang="en-US" sz="2600" dirty="0"/>
              <a:t>a site specific discussion </a:t>
            </a:r>
            <a:r>
              <a:rPr lang="en-US" sz="2600" dirty="0" smtClean="0"/>
              <a:t>(</a:t>
            </a:r>
            <a:r>
              <a:rPr lang="en-US" sz="2600" dirty="0"/>
              <a:t>should discuss items outside the scope of the general Hydrologic and Hydraulic Discussion from Section 1)</a:t>
            </a:r>
          </a:p>
          <a:p>
            <a:pPr lvl="1"/>
            <a:r>
              <a:rPr lang="en-US" sz="2600" dirty="0"/>
              <a:t>site conditions</a:t>
            </a:r>
          </a:p>
          <a:p>
            <a:pPr lvl="1"/>
            <a:r>
              <a:rPr lang="en-US" sz="2600" dirty="0" smtClean="0"/>
              <a:t>design </a:t>
            </a:r>
            <a:r>
              <a:rPr lang="en-US" sz="2600" dirty="0"/>
              <a:t>considerations</a:t>
            </a:r>
          </a:p>
          <a:p>
            <a:pPr lvl="1"/>
            <a:r>
              <a:rPr lang="en-US" sz="2600" dirty="0" smtClean="0"/>
              <a:t>Assumptions</a:t>
            </a:r>
          </a:p>
          <a:p>
            <a:pPr lvl="1"/>
            <a:r>
              <a:rPr lang="en-US" sz="2600" dirty="0" smtClean="0"/>
              <a:t>program used</a:t>
            </a:r>
            <a:endParaRPr lang="en-US" sz="2600" dirty="0"/>
          </a:p>
          <a:p>
            <a:pPr lvl="0"/>
            <a:r>
              <a:rPr lang="en-US" sz="2600" dirty="0"/>
              <a:t>report of results</a:t>
            </a:r>
          </a:p>
          <a:p>
            <a:pPr lvl="1"/>
            <a:r>
              <a:rPr lang="en-US" sz="2600" dirty="0"/>
              <a:t>refer to the Drainage </a:t>
            </a:r>
            <a:r>
              <a:rPr lang="en-US" sz="2600" dirty="0" smtClean="0"/>
              <a:t>Manual</a:t>
            </a:r>
            <a:endParaRPr lang="en-US" sz="2600" dirty="0"/>
          </a:p>
          <a:p>
            <a:endParaRPr lang="en-US" dirty="0"/>
          </a:p>
        </p:txBody>
      </p:sp>
    </p:spTree>
    <p:extLst>
      <p:ext uri="{BB962C8B-B14F-4D97-AF65-F5344CB8AC3E}">
        <p14:creationId xmlns:p14="http://schemas.microsoft.com/office/powerpoint/2010/main" val="177789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942428"/>
          </a:xfrm>
        </p:spPr>
        <p:txBody>
          <a:bodyPr/>
          <a:lstStyle/>
          <a:p>
            <a:r>
              <a:rPr lang="en-US" dirty="0"/>
              <a:t>Section 5 – Entrance </a:t>
            </a:r>
            <a:r>
              <a:rPr lang="en-US" dirty="0" smtClean="0"/>
              <a:t>Pipe</a:t>
            </a:r>
            <a:endParaRPr lang="en-US" dirty="0"/>
          </a:p>
        </p:txBody>
      </p:sp>
      <p:sp>
        <p:nvSpPr>
          <p:cNvPr id="3" name="Content Placeholder 2"/>
          <p:cNvSpPr>
            <a:spLocks noGrp="1"/>
          </p:cNvSpPr>
          <p:nvPr>
            <p:ph sz="quarter" idx="13"/>
          </p:nvPr>
        </p:nvSpPr>
        <p:spPr>
          <a:xfrm>
            <a:off x="913773" y="1942219"/>
            <a:ext cx="10363826" cy="3424107"/>
          </a:xfrm>
        </p:spPr>
        <p:txBody>
          <a:bodyPr/>
          <a:lstStyle/>
          <a:p>
            <a:r>
              <a:rPr lang="en-US" sz="2400" dirty="0"/>
              <a:t>This section should </a:t>
            </a:r>
            <a:r>
              <a:rPr lang="en-US" sz="2400" dirty="0" smtClean="0"/>
              <a:t>include </a:t>
            </a:r>
            <a:r>
              <a:rPr lang="en-US" sz="2400" dirty="0"/>
              <a:t>the Entrance Pipe summary sheet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79568015"/>
              </p:ext>
            </p:extLst>
          </p:nvPr>
        </p:nvGraphicFramePr>
        <p:xfrm>
          <a:off x="1451431" y="2573337"/>
          <a:ext cx="9288509" cy="3306763"/>
        </p:xfrm>
        <a:graphic>
          <a:graphicData uri="http://schemas.openxmlformats.org/presentationml/2006/ole">
            <mc:AlternateContent xmlns:mc="http://schemas.openxmlformats.org/markup-compatibility/2006">
              <mc:Choice xmlns:v="urn:schemas-microsoft-com:vml" Requires="v">
                <p:oleObj spid="_x0000_s8221" name="Worksheet" r:id="rId3" imgW="6581789" imgH="2343060" progId="Excel.Sheet.8">
                  <p:embed/>
                </p:oleObj>
              </mc:Choice>
              <mc:Fallback>
                <p:oleObj name="Worksheet" r:id="rId3" imgW="6581789" imgH="2343060" progId="Excel.Sheet.8">
                  <p:embed/>
                  <p:pic>
                    <p:nvPicPr>
                      <p:cNvPr id="5" name="Object 4"/>
                      <p:cNvPicPr/>
                      <p:nvPr/>
                    </p:nvPicPr>
                    <p:blipFill>
                      <a:blip r:embed="rId4"/>
                      <a:stretch>
                        <a:fillRect/>
                      </a:stretch>
                    </p:blipFill>
                    <p:spPr>
                      <a:xfrm>
                        <a:off x="1451431" y="2573337"/>
                        <a:ext cx="9288509" cy="3306763"/>
                      </a:xfrm>
                      <a:prstGeom prst="rect">
                        <a:avLst/>
                      </a:prstGeom>
                      <a:solidFill>
                        <a:schemeClr val="bg1"/>
                      </a:solidFill>
                      <a:ln w="19050">
                        <a:solidFill>
                          <a:schemeClr val="tx1"/>
                        </a:solidFill>
                      </a:ln>
                    </p:spPr>
                  </p:pic>
                </p:oleObj>
              </mc:Fallback>
            </mc:AlternateContent>
          </a:graphicData>
        </a:graphic>
      </p:graphicFrame>
    </p:spTree>
    <p:extLst>
      <p:ext uri="{BB962C8B-B14F-4D97-AF65-F5344CB8AC3E}">
        <p14:creationId xmlns:p14="http://schemas.microsoft.com/office/powerpoint/2010/main" val="1158203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t="8198" r="68941" b="76201"/>
          <a:stretch/>
        </p:blipFill>
        <p:spPr>
          <a:xfrm>
            <a:off x="0" y="1014153"/>
            <a:ext cx="3790604" cy="1471351"/>
          </a:xfrm>
          <a:prstGeom prst="rect">
            <a:avLst/>
          </a:prstGeom>
        </p:spPr>
      </p:pic>
    </p:spTree>
    <p:extLst>
      <p:ext uri="{BB962C8B-B14F-4D97-AF65-F5344CB8AC3E}">
        <p14:creationId xmlns:p14="http://schemas.microsoft.com/office/powerpoint/2010/main" val="116985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2029968"/>
            <a:ext cx="10363826" cy="4097563"/>
          </a:xfrm>
        </p:spPr>
        <p:txBody>
          <a:bodyPr>
            <a:noAutofit/>
          </a:bodyPr>
          <a:lstStyle/>
          <a:p>
            <a:r>
              <a:rPr lang="en-US" sz="2800" dirty="0" smtClean="0"/>
              <a:t>Electronic Source files</a:t>
            </a:r>
          </a:p>
          <a:p>
            <a:pPr marL="0" indent="0">
              <a:buNone/>
            </a:pPr>
            <a:endParaRPr lang="en-US" sz="2800" dirty="0" smtClean="0"/>
          </a:p>
          <a:p>
            <a:pPr lvl="1"/>
            <a:r>
              <a:rPr lang="en-US" sz="2800" dirty="0" smtClean="0"/>
              <a:t>Microstation files</a:t>
            </a:r>
          </a:p>
          <a:p>
            <a:pPr lvl="1"/>
            <a:r>
              <a:rPr lang="en-US" sz="2800" dirty="0" smtClean="0"/>
              <a:t>Hydrology</a:t>
            </a:r>
          </a:p>
          <a:p>
            <a:pPr lvl="1"/>
            <a:r>
              <a:rPr lang="en-US" sz="2800" dirty="0" smtClean="0"/>
              <a:t>hydraulics</a:t>
            </a:r>
            <a:endParaRPr lang="en-US" sz="2800" dirty="0"/>
          </a:p>
        </p:txBody>
      </p:sp>
      <p:sp>
        <p:nvSpPr>
          <p:cNvPr id="5" name="Title 1"/>
          <p:cNvSpPr>
            <a:spLocks noGrp="1"/>
          </p:cNvSpPr>
          <p:nvPr>
            <p:ph type="title"/>
          </p:nvPr>
        </p:nvSpPr>
        <p:spPr>
          <a:xfrm>
            <a:off x="913774" y="408205"/>
            <a:ext cx="10364451" cy="771371"/>
          </a:xfrm>
        </p:spPr>
        <p:txBody>
          <a:bodyPr/>
          <a:lstStyle/>
          <a:p>
            <a:r>
              <a:rPr lang="en-US" dirty="0"/>
              <a:t>source file </a:t>
            </a:r>
            <a:r>
              <a:rPr lang="en-US" dirty="0" smtClean="0"/>
              <a:t>submission</a:t>
            </a:r>
            <a:endParaRPr lang="en-US" dirty="0"/>
          </a:p>
        </p:txBody>
      </p:sp>
    </p:spTree>
    <p:extLst>
      <p:ext uri="{BB962C8B-B14F-4D97-AF65-F5344CB8AC3E}">
        <p14:creationId xmlns:p14="http://schemas.microsoft.com/office/powerpoint/2010/main" val="362547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2029968"/>
            <a:ext cx="10363826" cy="3761231"/>
          </a:xfrm>
        </p:spPr>
        <p:txBody>
          <a:bodyPr>
            <a:noAutofit/>
          </a:bodyPr>
          <a:lstStyle/>
          <a:p>
            <a:r>
              <a:rPr lang="en-US" sz="2800" dirty="0"/>
              <a:t>Microstation </a:t>
            </a:r>
            <a:r>
              <a:rPr lang="en-US" sz="2800" dirty="0" smtClean="0"/>
              <a:t>files</a:t>
            </a:r>
          </a:p>
          <a:p>
            <a:endParaRPr lang="en-US" sz="2800" dirty="0"/>
          </a:p>
          <a:p>
            <a:pPr lvl="1"/>
            <a:r>
              <a:rPr lang="en-US" sz="2800" dirty="0" smtClean="0"/>
              <a:t>*.</a:t>
            </a:r>
            <a:r>
              <a:rPr lang="en-US" sz="2800" dirty="0"/>
              <a:t>KMZ File of Alignment</a:t>
            </a:r>
          </a:p>
          <a:p>
            <a:pPr lvl="1"/>
            <a:r>
              <a:rPr lang="en-US" sz="2800" dirty="0" smtClean="0"/>
              <a:t>*.</a:t>
            </a:r>
            <a:r>
              <a:rPr lang="en-US" sz="2800" dirty="0"/>
              <a:t>alg file</a:t>
            </a:r>
          </a:p>
          <a:p>
            <a:pPr lvl="1"/>
            <a:r>
              <a:rPr lang="en-US" sz="2800" dirty="0" smtClean="0"/>
              <a:t>*.</a:t>
            </a:r>
            <a:r>
              <a:rPr lang="en-US" sz="2800" dirty="0"/>
              <a:t>dtm file</a:t>
            </a:r>
          </a:p>
          <a:p>
            <a:pPr lvl="1"/>
            <a:r>
              <a:rPr lang="en-US" sz="2800" dirty="0" smtClean="0"/>
              <a:t>*.</a:t>
            </a:r>
            <a:r>
              <a:rPr lang="en-US" sz="2800" dirty="0"/>
              <a:t>dgn file</a:t>
            </a:r>
          </a:p>
          <a:p>
            <a:endParaRPr lang="en-US" sz="2800" dirty="0"/>
          </a:p>
        </p:txBody>
      </p:sp>
      <p:sp>
        <p:nvSpPr>
          <p:cNvPr id="5" name="Title 1"/>
          <p:cNvSpPr>
            <a:spLocks noGrp="1"/>
          </p:cNvSpPr>
          <p:nvPr>
            <p:ph type="title"/>
          </p:nvPr>
        </p:nvSpPr>
        <p:spPr>
          <a:xfrm>
            <a:off x="913774" y="408205"/>
            <a:ext cx="10364451" cy="771371"/>
          </a:xfrm>
        </p:spPr>
        <p:txBody>
          <a:bodyPr/>
          <a:lstStyle/>
          <a:p>
            <a:r>
              <a:rPr lang="en-US" dirty="0"/>
              <a:t>source file </a:t>
            </a:r>
            <a:r>
              <a:rPr lang="en-US" dirty="0" smtClean="0"/>
              <a:t>submission</a:t>
            </a:r>
            <a:endParaRPr lang="en-US" dirty="0"/>
          </a:p>
        </p:txBody>
      </p:sp>
    </p:spTree>
    <p:extLst>
      <p:ext uri="{BB962C8B-B14F-4D97-AF65-F5344CB8AC3E}">
        <p14:creationId xmlns:p14="http://schemas.microsoft.com/office/powerpoint/2010/main" val="404980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481328"/>
            <a:ext cx="10363826" cy="5166360"/>
          </a:xfrm>
        </p:spPr>
        <p:txBody>
          <a:bodyPr>
            <a:noAutofit/>
          </a:bodyPr>
          <a:lstStyle/>
          <a:p>
            <a:r>
              <a:rPr lang="en-US" sz="2800" u="sng" dirty="0"/>
              <a:t>Hydrology</a:t>
            </a:r>
          </a:p>
          <a:p>
            <a:pPr lvl="1"/>
            <a:r>
              <a:rPr lang="en-US" sz="2600" dirty="0"/>
              <a:t>NOAA Intensities Table</a:t>
            </a:r>
          </a:p>
          <a:p>
            <a:pPr lvl="1"/>
            <a:r>
              <a:rPr lang="en-US" sz="2600" u="sng" dirty="0"/>
              <a:t>Watershed maps for pipes </a:t>
            </a:r>
          </a:p>
          <a:p>
            <a:pPr lvl="2"/>
            <a:r>
              <a:rPr lang="en-US" sz="2400" dirty="0"/>
              <a:t>map files</a:t>
            </a:r>
          </a:p>
          <a:p>
            <a:pPr lvl="2"/>
            <a:r>
              <a:rPr lang="en-US" sz="2400" dirty="0"/>
              <a:t>longest flow path</a:t>
            </a:r>
          </a:p>
          <a:p>
            <a:pPr lvl="2"/>
            <a:r>
              <a:rPr lang="en-US" sz="2400" dirty="0"/>
              <a:t>C value calculations</a:t>
            </a:r>
          </a:p>
          <a:p>
            <a:pPr lvl="1"/>
            <a:r>
              <a:rPr lang="en-US" sz="2600" u="sng" dirty="0"/>
              <a:t>Watershed maps for ditches </a:t>
            </a:r>
          </a:p>
          <a:p>
            <a:pPr lvl="2"/>
            <a:r>
              <a:rPr lang="en-US" sz="2400" dirty="0"/>
              <a:t>map files</a:t>
            </a:r>
          </a:p>
          <a:p>
            <a:pPr lvl="2"/>
            <a:r>
              <a:rPr lang="en-US" sz="2400" dirty="0"/>
              <a:t>longest flow path</a:t>
            </a:r>
          </a:p>
          <a:p>
            <a:pPr lvl="2"/>
            <a:r>
              <a:rPr lang="en-US" sz="2400" dirty="0"/>
              <a:t>C value calculations</a:t>
            </a:r>
          </a:p>
          <a:p>
            <a:endParaRPr lang="en-US" sz="2800" dirty="0"/>
          </a:p>
          <a:p>
            <a:endParaRPr lang="en-US" sz="2800" dirty="0"/>
          </a:p>
        </p:txBody>
      </p:sp>
      <p:sp>
        <p:nvSpPr>
          <p:cNvPr id="5" name="Title 1"/>
          <p:cNvSpPr>
            <a:spLocks noGrp="1"/>
          </p:cNvSpPr>
          <p:nvPr>
            <p:ph type="title"/>
          </p:nvPr>
        </p:nvSpPr>
        <p:spPr>
          <a:xfrm>
            <a:off x="913774" y="408205"/>
            <a:ext cx="10364451" cy="771371"/>
          </a:xfrm>
        </p:spPr>
        <p:txBody>
          <a:bodyPr/>
          <a:lstStyle/>
          <a:p>
            <a:r>
              <a:rPr lang="en-US" dirty="0"/>
              <a:t>source file </a:t>
            </a:r>
            <a:r>
              <a:rPr lang="en-US" dirty="0" smtClean="0"/>
              <a:t>submission</a:t>
            </a:r>
            <a:endParaRPr lang="en-US" dirty="0"/>
          </a:p>
        </p:txBody>
      </p:sp>
    </p:spTree>
    <p:extLst>
      <p:ext uri="{BB962C8B-B14F-4D97-AF65-F5344CB8AC3E}">
        <p14:creationId xmlns:p14="http://schemas.microsoft.com/office/powerpoint/2010/main" val="56587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3">
                                            <p:txEl>
                                              <p:pRg st="6" end="6"/>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p:cTn id="5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4" dur="5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p:cTn id="5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08205"/>
            <a:ext cx="10364451" cy="771371"/>
          </a:xfrm>
        </p:spPr>
        <p:txBody>
          <a:bodyPr/>
          <a:lstStyle/>
          <a:p>
            <a:r>
              <a:rPr lang="en-US" dirty="0"/>
              <a:t>source file </a:t>
            </a:r>
            <a:r>
              <a:rPr lang="en-US" dirty="0" smtClean="0"/>
              <a:t>submission</a:t>
            </a:r>
            <a:endParaRPr lang="en-US" dirty="0"/>
          </a:p>
        </p:txBody>
      </p:sp>
      <p:sp>
        <p:nvSpPr>
          <p:cNvPr id="3" name="Content Placeholder 2"/>
          <p:cNvSpPr>
            <a:spLocks noGrp="1"/>
          </p:cNvSpPr>
          <p:nvPr>
            <p:ph sz="quarter" idx="13"/>
          </p:nvPr>
        </p:nvSpPr>
        <p:spPr>
          <a:xfrm>
            <a:off x="914399" y="1179576"/>
            <a:ext cx="10363826" cy="5541264"/>
          </a:xfrm>
        </p:spPr>
        <p:txBody>
          <a:bodyPr>
            <a:noAutofit/>
          </a:bodyPr>
          <a:lstStyle/>
          <a:p>
            <a:r>
              <a:rPr lang="en-US" sz="2800" u="sng" dirty="0"/>
              <a:t>Hydraulics</a:t>
            </a:r>
          </a:p>
          <a:p>
            <a:pPr lvl="1"/>
            <a:r>
              <a:rPr lang="en-US" sz="2600" u="sng" dirty="0"/>
              <a:t>Culverts</a:t>
            </a:r>
          </a:p>
          <a:p>
            <a:pPr lvl="2"/>
            <a:r>
              <a:rPr lang="en-US" sz="2400" dirty="0"/>
              <a:t>flow calculation files</a:t>
            </a:r>
          </a:p>
          <a:p>
            <a:pPr lvl="2"/>
            <a:r>
              <a:rPr lang="en-US" sz="2400" dirty="0"/>
              <a:t>HY8 files (single file for each crossing containing existing, proposed, and alternative materials)</a:t>
            </a:r>
          </a:p>
          <a:p>
            <a:pPr lvl="1"/>
            <a:r>
              <a:rPr lang="en-US" sz="2600" u="sng" dirty="0"/>
              <a:t>Storm Sewers</a:t>
            </a:r>
          </a:p>
          <a:p>
            <a:pPr lvl="2"/>
            <a:r>
              <a:rPr lang="en-US" sz="2400" dirty="0"/>
              <a:t>flow calculation files</a:t>
            </a:r>
          </a:p>
          <a:p>
            <a:pPr lvl="2"/>
            <a:r>
              <a:rPr lang="en-US" sz="2400" dirty="0"/>
              <a:t>HW calculations for headwalls and grates</a:t>
            </a:r>
          </a:p>
          <a:p>
            <a:pPr lvl="2"/>
            <a:r>
              <a:rPr lang="en-US" sz="2400" dirty="0"/>
              <a:t>Program files (e.g.: </a:t>
            </a:r>
            <a:r>
              <a:rPr lang="en-US" sz="2400" dirty="0" err="1"/>
              <a:t>StormCAD</a:t>
            </a:r>
            <a:r>
              <a:rPr lang="en-US" sz="2400" dirty="0"/>
              <a:t>)</a:t>
            </a:r>
          </a:p>
          <a:p>
            <a:pPr lvl="2"/>
            <a:r>
              <a:rPr lang="en-US" sz="2400" dirty="0"/>
              <a:t>Spread calculations </a:t>
            </a:r>
            <a:r>
              <a:rPr lang="en-US" sz="2400" dirty="0" smtClean="0"/>
              <a:t>(could be included in program </a:t>
            </a:r>
            <a:r>
              <a:rPr lang="en-US" sz="2400" dirty="0"/>
              <a:t>file or standalone worksheet</a:t>
            </a:r>
            <a:r>
              <a:rPr lang="en-US" sz="2400" dirty="0" smtClean="0"/>
              <a:t>)</a:t>
            </a:r>
            <a:endParaRPr lang="en-US" sz="2400" dirty="0"/>
          </a:p>
        </p:txBody>
      </p:sp>
    </p:spTree>
    <p:extLst>
      <p:ext uri="{BB962C8B-B14F-4D97-AF65-F5344CB8AC3E}">
        <p14:creationId xmlns:p14="http://schemas.microsoft.com/office/powerpoint/2010/main" val="35281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481328"/>
            <a:ext cx="10363826" cy="5166360"/>
          </a:xfrm>
        </p:spPr>
        <p:txBody>
          <a:bodyPr>
            <a:noAutofit/>
          </a:bodyPr>
          <a:lstStyle/>
          <a:p>
            <a:r>
              <a:rPr lang="en-US" sz="2800" u="sng" dirty="0" smtClean="0"/>
              <a:t>Hydraulics  (continued)</a:t>
            </a:r>
            <a:endParaRPr lang="en-US" sz="2800" u="sng" dirty="0"/>
          </a:p>
          <a:p>
            <a:pPr lvl="1"/>
            <a:r>
              <a:rPr lang="en-US" sz="2600" u="sng" dirty="0" smtClean="0"/>
              <a:t>Ditches</a:t>
            </a:r>
            <a:endParaRPr lang="en-US" sz="2600" u="sng" dirty="0"/>
          </a:p>
          <a:p>
            <a:pPr lvl="2"/>
            <a:r>
              <a:rPr lang="en-US" sz="2400" dirty="0"/>
              <a:t>Ditch lining design files or charts used</a:t>
            </a:r>
          </a:p>
          <a:p>
            <a:pPr lvl="2"/>
            <a:r>
              <a:rPr lang="en-US" sz="2400" dirty="0"/>
              <a:t>Advanced Analysis</a:t>
            </a:r>
          </a:p>
          <a:p>
            <a:pPr lvl="2"/>
            <a:r>
              <a:rPr lang="en-US" sz="2400" dirty="0"/>
              <a:t>Program files (HEC-RAS, SRH-2D, HEC-HMS, </a:t>
            </a:r>
            <a:r>
              <a:rPr lang="en-US" sz="2400" dirty="0" err="1"/>
              <a:t>etc</a:t>
            </a:r>
            <a:r>
              <a:rPr lang="en-US" sz="2400" dirty="0"/>
              <a:t>)</a:t>
            </a:r>
          </a:p>
          <a:p>
            <a:pPr lvl="1"/>
            <a:r>
              <a:rPr lang="en-US" sz="2600" u="sng" dirty="0"/>
              <a:t>Entrance Pipes</a:t>
            </a:r>
          </a:p>
          <a:p>
            <a:pPr lvl="2"/>
            <a:r>
              <a:rPr lang="en-US" sz="2400" dirty="0"/>
              <a:t>HY8 </a:t>
            </a:r>
            <a:r>
              <a:rPr lang="en-US" sz="2400" dirty="0" smtClean="0"/>
              <a:t>files</a:t>
            </a:r>
            <a:endParaRPr lang="en-US" sz="2400" dirty="0"/>
          </a:p>
        </p:txBody>
      </p:sp>
      <p:sp>
        <p:nvSpPr>
          <p:cNvPr id="5" name="Title 1"/>
          <p:cNvSpPr txBox="1">
            <a:spLocks/>
          </p:cNvSpPr>
          <p:nvPr/>
        </p:nvSpPr>
        <p:spPr>
          <a:xfrm>
            <a:off x="913774" y="408205"/>
            <a:ext cx="10364451" cy="7713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mtClean="0"/>
              <a:t>source file submission</a:t>
            </a:r>
            <a:endParaRPr lang="en-US" dirty="0"/>
          </a:p>
        </p:txBody>
      </p:sp>
    </p:spTree>
    <p:extLst>
      <p:ext uri="{BB962C8B-B14F-4D97-AF65-F5344CB8AC3E}">
        <p14:creationId xmlns:p14="http://schemas.microsoft.com/office/powerpoint/2010/main" val="21515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file submission format</a:t>
            </a:r>
          </a:p>
        </p:txBody>
      </p:sp>
      <p:pic>
        <p:nvPicPr>
          <p:cNvPr id="4" name="Content Placeholder 3"/>
          <p:cNvPicPr>
            <a:picLocks noGrp="1"/>
          </p:cNvPicPr>
          <p:nvPr>
            <p:ph sz="quarter" idx="13"/>
          </p:nvPr>
        </p:nvPicPr>
        <p:blipFill>
          <a:blip r:embed="rId2"/>
          <a:stretch>
            <a:fillRect/>
          </a:stretch>
        </p:blipFill>
        <p:spPr>
          <a:xfrm>
            <a:off x="3966633" y="2214694"/>
            <a:ext cx="4258733" cy="3953933"/>
          </a:xfrm>
          <a:prstGeom prst="rect">
            <a:avLst/>
          </a:prstGeom>
          <a:ln>
            <a:solidFill>
              <a:schemeClr val="tx1"/>
            </a:solidFill>
          </a:ln>
        </p:spPr>
      </p:pic>
    </p:spTree>
    <p:extLst>
      <p:ext uri="{BB962C8B-B14F-4D97-AF65-F5344CB8AC3E}">
        <p14:creationId xmlns:p14="http://schemas.microsoft.com/office/powerpoint/2010/main" val="67403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321890" y="2286001"/>
            <a:ext cx="3548219" cy="3015986"/>
          </a:xfrm>
        </p:spPr>
      </p:pic>
    </p:spTree>
    <p:extLst>
      <p:ext uri="{BB962C8B-B14F-4D97-AF65-F5344CB8AC3E}">
        <p14:creationId xmlns:p14="http://schemas.microsoft.com/office/powerpoint/2010/main" val="1586480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t="8198" r="68941" b="76201"/>
          <a:stretch/>
        </p:blipFill>
        <p:spPr>
          <a:xfrm>
            <a:off x="0" y="1014153"/>
            <a:ext cx="3790604" cy="1471351"/>
          </a:xfrm>
          <a:prstGeom prst="rect">
            <a:avLst/>
          </a:prstGeom>
        </p:spPr>
      </p:pic>
      <p:sp>
        <p:nvSpPr>
          <p:cNvPr id="3" name="Content Placeholder 5"/>
          <p:cNvSpPr>
            <a:spLocks noGrp="1"/>
          </p:cNvSpPr>
          <p:nvPr>
            <p:ph sz="quarter" idx="4294967295"/>
          </p:nvPr>
        </p:nvSpPr>
        <p:spPr>
          <a:xfrm>
            <a:off x="1287365" y="3475274"/>
            <a:ext cx="9712591" cy="2353332"/>
          </a:xfrm>
          <a:prstGeom prst="rect">
            <a:avLst/>
          </a:prstGeom>
        </p:spPr>
        <p:txBody>
          <a:bodyPr>
            <a:noAutofit/>
          </a:bodyPr>
          <a:lstStyle/>
          <a:p>
            <a:r>
              <a:rPr lang="en-US" sz="2800" dirty="0"/>
              <a:t>Avoidance of FEMA SFHA, karst, streams, </a:t>
            </a:r>
            <a:r>
              <a:rPr lang="en-US" sz="2800" dirty="0" smtClean="0"/>
              <a:t>impoundments</a:t>
            </a:r>
          </a:p>
          <a:p>
            <a:pPr lvl="1"/>
            <a:r>
              <a:rPr lang="en-US" sz="2600" dirty="0" smtClean="0"/>
              <a:t>Minimize or mitigate if unavoidable</a:t>
            </a:r>
            <a:endParaRPr lang="en-US" sz="2600" dirty="0"/>
          </a:p>
          <a:p>
            <a:r>
              <a:rPr lang="en-US" sz="2800" dirty="0" smtClean="0"/>
              <a:t>Impacts </a:t>
            </a:r>
            <a:r>
              <a:rPr lang="en-US" sz="2800" dirty="0"/>
              <a:t>to sensitive drainage areas/structures</a:t>
            </a:r>
          </a:p>
          <a:p>
            <a:r>
              <a:rPr lang="en-US" sz="2800" dirty="0" smtClean="0"/>
              <a:t>MS4 considerations</a:t>
            </a:r>
            <a:endParaRPr lang="en-US" sz="2800" dirty="0"/>
          </a:p>
        </p:txBody>
      </p:sp>
    </p:spTree>
    <p:extLst>
      <p:ext uri="{BB962C8B-B14F-4D97-AF65-F5344CB8AC3E}">
        <p14:creationId xmlns:p14="http://schemas.microsoft.com/office/powerpoint/2010/main" val="158610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t="8198" r="53479" b="76201"/>
          <a:stretch/>
        </p:blipFill>
        <p:spPr>
          <a:xfrm>
            <a:off x="-1" y="1014153"/>
            <a:ext cx="5677593" cy="1471351"/>
          </a:xfrm>
          <a:prstGeom prst="rect">
            <a:avLst/>
          </a:prstGeom>
        </p:spPr>
      </p:pic>
    </p:spTree>
    <p:extLst>
      <p:ext uri="{BB962C8B-B14F-4D97-AF65-F5344CB8AC3E}">
        <p14:creationId xmlns:p14="http://schemas.microsoft.com/office/powerpoint/2010/main" val="2007108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t="8198" r="53479" b="76201"/>
          <a:stretch/>
        </p:blipFill>
        <p:spPr>
          <a:xfrm>
            <a:off x="-1" y="1014153"/>
            <a:ext cx="5677593" cy="1471351"/>
          </a:xfrm>
          <a:prstGeom prst="rect">
            <a:avLst/>
          </a:prstGeom>
        </p:spPr>
      </p:pic>
      <p:sp>
        <p:nvSpPr>
          <p:cNvPr id="4" name="Rectangle 3"/>
          <p:cNvSpPr/>
          <p:nvPr/>
        </p:nvSpPr>
        <p:spPr>
          <a:xfrm>
            <a:off x="1515532" y="3236160"/>
            <a:ext cx="9160935" cy="1606402"/>
          </a:xfrm>
          <a:prstGeom prst="rect">
            <a:avLst/>
          </a:prstGeom>
        </p:spPr>
        <p:txBody>
          <a:bodyPr wrap="square">
            <a:spAutoFit/>
          </a:bodyPr>
          <a:lstStyle/>
          <a:p>
            <a:pPr marL="228600" lvl="0" indent="-228600">
              <a:lnSpc>
                <a:spcPct val="120000"/>
              </a:lnSpc>
              <a:spcBef>
                <a:spcPts val="1000"/>
              </a:spcBef>
              <a:buClr>
                <a:prstClr val="black"/>
              </a:buClr>
              <a:buFont typeface="Arial" panose="020B0604020202020204" pitchFamily="34" charset="0"/>
              <a:buChar char="•"/>
            </a:pPr>
            <a:r>
              <a:rPr lang="en-US" sz="2800" cap="all" dirty="0" err="1">
                <a:solidFill>
                  <a:prstClr val="black"/>
                </a:solidFill>
              </a:rPr>
              <a:t>Pl&amp;G</a:t>
            </a:r>
            <a:r>
              <a:rPr lang="en-US" sz="2800" cap="all" dirty="0">
                <a:solidFill>
                  <a:prstClr val="black"/>
                </a:solidFill>
              </a:rPr>
              <a:t> Minutes should include a tentative list of drainage structures impacted by the selected alternative</a:t>
            </a:r>
          </a:p>
        </p:txBody>
      </p:sp>
    </p:spTree>
    <p:extLst>
      <p:ext uri="{BB962C8B-B14F-4D97-AF65-F5344CB8AC3E}">
        <p14:creationId xmlns:p14="http://schemas.microsoft.com/office/powerpoint/2010/main" val="2779469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t="7494" r="51299" b="34978"/>
          <a:stretch/>
        </p:blipFill>
        <p:spPr>
          <a:xfrm>
            <a:off x="-1" y="947651"/>
            <a:ext cx="5943601" cy="5425717"/>
          </a:xfrm>
          <a:prstGeom prst="rect">
            <a:avLst/>
          </a:prstGeom>
        </p:spPr>
      </p:pic>
      <p:sp>
        <p:nvSpPr>
          <p:cNvPr id="2" name="Rectangle 1"/>
          <p:cNvSpPr/>
          <p:nvPr/>
        </p:nvSpPr>
        <p:spPr>
          <a:xfrm>
            <a:off x="5254752" y="3589793"/>
            <a:ext cx="917448" cy="2712859"/>
          </a:xfrm>
          <a:prstGeom prst="rect">
            <a:avLst/>
          </a:prstGeom>
          <a:solidFill>
            <a:schemeClr val="bg1"/>
          </a:solidFill>
          <a:ln w="142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943600" y="1420994"/>
            <a:ext cx="6096000" cy="4337598"/>
          </a:xfrm>
          <a:prstGeom prst="rect">
            <a:avLst/>
          </a:prstGeom>
        </p:spPr>
        <p:txBody>
          <a:bodyPr>
            <a:spAutoFit/>
          </a:bodyPr>
          <a:lstStyle/>
          <a:p>
            <a:pPr marL="228600" lvl="0" indent="-228600">
              <a:lnSpc>
                <a:spcPct val="120000"/>
              </a:lnSpc>
              <a:spcBef>
                <a:spcPts val="1000"/>
              </a:spcBef>
              <a:buClr>
                <a:prstClr val="black"/>
              </a:buClr>
              <a:buFont typeface="Arial" panose="020B0604020202020204" pitchFamily="34" charset="0"/>
              <a:buChar char="•"/>
            </a:pPr>
            <a:r>
              <a:rPr lang="en-US" sz="2400" b="1" cap="all" dirty="0">
                <a:solidFill>
                  <a:prstClr val="black"/>
                </a:solidFill>
              </a:rPr>
              <a:t>submitted at least 2 weeks prior to the </a:t>
            </a:r>
            <a:r>
              <a:rPr lang="en-US" sz="2400" b="1" cap="all" dirty="0" smtClean="0">
                <a:solidFill>
                  <a:prstClr val="black"/>
                </a:solidFill>
              </a:rPr>
              <a:t>final </a:t>
            </a:r>
            <a:r>
              <a:rPr lang="en-US" sz="2400" b="1" cap="all" dirty="0">
                <a:solidFill>
                  <a:prstClr val="black"/>
                </a:solidFill>
              </a:rPr>
              <a:t>inspection or stand-alone drainage inspection</a:t>
            </a:r>
          </a:p>
          <a:p>
            <a:pPr marL="228600" lvl="0" indent="-228600">
              <a:lnSpc>
                <a:spcPct val="120000"/>
              </a:lnSpc>
              <a:spcBef>
                <a:spcPts val="1000"/>
              </a:spcBef>
              <a:buClr>
                <a:prstClr val="black"/>
              </a:buClr>
              <a:buFont typeface="Arial" panose="020B0604020202020204" pitchFamily="34" charset="0"/>
              <a:buChar char="•"/>
            </a:pPr>
            <a:r>
              <a:rPr lang="en-US" sz="2400" cap="all" dirty="0" smtClean="0">
                <a:solidFill>
                  <a:prstClr val="black"/>
                </a:solidFill>
              </a:rPr>
              <a:t>Submitted to the PM, then PM places in </a:t>
            </a:r>
            <a:r>
              <a:rPr lang="en-US" sz="2400" cap="all" dirty="0" err="1" smtClean="0">
                <a:solidFill>
                  <a:prstClr val="black"/>
                </a:solidFill>
              </a:rPr>
              <a:t>projectwise</a:t>
            </a:r>
            <a:r>
              <a:rPr lang="en-US" sz="2400" cap="all" dirty="0" smtClean="0">
                <a:solidFill>
                  <a:prstClr val="black"/>
                </a:solidFill>
              </a:rPr>
              <a:t> and notifies the Drainage branch</a:t>
            </a:r>
            <a:endParaRPr lang="en-US" sz="2400" cap="all" dirty="0">
              <a:solidFill>
                <a:prstClr val="black"/>
              </a:solidFill>
            </a:endParaRPr>
          </a:p>
          <a:p>
            <a:pPr marL="228600" lvl="0" indent="-228600">
              <a:lnSpc>
                <a:spcPct val="120000"/>
              </a:lnSpc>
              <a:spcBef>
                <a:spcPts val="1000"/>
              </a:spcBef>
              <a:buClr>
                <a:prstClr val="black"/>
              </a:buClr>
              <a:buFont typeface="Arial" panose="020B0604020202020204" pitchFamily="34" charset="0"/>
              <a:buChar char="•"/>
            </a:pPr>
            <a:r>
              <a:rPr lang="en-US" sz="2400" cap="all" dirty="0" smtClean="0">
                <a:solidFill>
                  <a:prstClr val="black"/>
                </a:solidFill>
              </a:rPr>
              <a:t>the </a:t>
            </a:r>
            <a:r>
              <a:rPr lang="en-US" sz="2400" cap="all" dirty="0">
                <a:solidFill>
                  <a:prstClr val="black"/>
                </a:solidFill>
              </a:rPr>
              <a:t>drainage engineer will document receipt with an email to the </a:t>
            </a:r>
            <a:r>
              <a:rPr lang="en-US" sz="2400" cap="all" dirty="0" err="1" smtClean="0">
                <a:solidFill>
                  <a:prstClr val="black"/>
                </a:solidFill>
              </a:rPr>
              <a:t>pM</a:t>
            </a:r>
            <a:r>
              <a:rPr lang="en-US" sz="2400" cap="all" dirty="0" smtClean="0">
                <a:solidFill>
                  <a:prstClr val="black"/>
                </a:solidFill>
              </a:rPr>
              <a:t> </a:t>
            </a:r>
            <a:r>
              <a:rPr lang="en-US" sz="2400" cap="all" dirty="0">
                <a:solidFill>
                  <a:prstClr val="black"/>
                </a:solidFill>
              </a:rPr>
              <a:t>and a stamp on the folder in </a:t>
            </a:r>
            <a:r>
              <a:rPr lang="en-US" sz="2400" cap="all" dirty="0" err="1">
                <a:solidFill>
                  <a:prstClr val="black"/>
                </a:solidFill>
              </a:rPr>
              <a:t>projectwise</a:t>
            </a:r>
            <a:endParaRPr lang="en-US" sz="2400" cap="all" dirty="0">
              <a:solidFill>
                <a:prstClr val="black"/>
              </a:solidFill>
            </a:endParaRPr>
          </a:p>
        </p:txBody>
      </p:sp>
      <p:pic>
        <p:nvPicPr>
          <p:cNvPr id="5" name="Picture 4"/>
          <p:cNvPicPr>
            <a:picLocks noChangeAspect="1"/>
          </p:cNvPicPr>
          <p:nvPr/>
        </p:nvPicPr>
        <p:blipFill>
          <a:blip r:embed="rId3"/>
          <a:stretch>
            <a:fillRect/>
          </a:stretch>
        </p:blipFill>
        <p:spPr>
          <a:xfrm>
            <a:off x="202261" y="4306824"/>
            <a:ext cx="4783105" cy="1995828"/>
          </a:xfrm>
          <a:prstGeom prst="rect">
            <a:avLst/>
          </a:prstGeom>
        </p:spPr>
      </p:pic>
    </p:spTree>
    <p:extLst>
      <p:ext uri="{BB962C8B-B14F-4D97-AF65-F5344CB8AC3E}">
        <p14:creationId xmlns:p14="http://schemas.microsoft.com/office/powerpoint/2010/main" val="38425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Ron Matar</Speakers>
    <Year xmlns="b47a5aad-adfb-4dac-9d3f-47090e67d565">2017</Year>
    <Section xmlns="b47a5aad-adfb-4dac-9d3f-47090e67d565">Project Management</Section>
    <Day xmlns="b47a5aad-adfb-4dac-9d3f-47090e67d565">Wednesday</Day>
  </documentManagement>
</p:properties>
</file>

<file path=customXml/itemProps1.xml><?xml version="1.0" encoding="utf-8"?>
<ds:datastoreItem xmlns:ds="http://schemas.openxmlformats.org/officeDocument/2006/customXml" ds:itemID="{4AEEEA6F-DDD5-40F9-98CE-810AAE3A0FF8}"/>
</file>

<file path=customXml/itemProps2.xml><?xml version="1.0" encoding="utf-8"?>
<ds:datastoreItem xmlns:ds="http://schemas.openxmlformats.org/officeDocument/2006/customXml" ds:itemID="{5B1B2439-BFB0-4507-B5DF-B543CC73CA79}"/>
</file>

<file path=customXml/itemProps3.xml><?xml version="1.0" encoding="utf-8"?>
<ds:datastoreItem xmlns:ds="http://schemas.openxmlformats.org/officeDocument/2006/customXml" ds:itemID="{513BA85F-FF86-48D3-85E0-ACA744D33A8C}"/>
</file>

<file path=docProps/app.xml><?xml version="1.0" encoding="utf-8"?>
<Properties xmlns="http://schemas.openxmlformats.org/officeDocument/2006/extended-properties" xmlns:vt="http://schemas.openxmlformats.org/officeDocument/2006/docPropsVTypes">
  <Template>Droplet</Template>
  <TotalTime>16770</TotalTime>
  <Words>1316</Words>
  <Application>Microsoft Office PowerPoint</Application>
  <PresentationFormat>Widescreen</PresentationFormat>
  <Paragraphs>247</Paragraphs>
  <Slides>56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2" baseType="lpstr">
      <vt:lpstr>Arial</vt:lpstr>
      <vt:lpstr>Calibri</vt:lpstr>
      <vt:lpstr>Edwardian Script ITC</vt:lpstr>
      <vt:lpstr>Tw Cen MT</vt:lpstr>
      <vt:lpstr>Droplet</vt:lpstr>
      <vt:lpstr>Worksheet</vt:lpstr>
      <vt:lpstr>Overview of the Drainage Design Process and Redesign of the Drainage Folder </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Preliminary design modifications</vt:lpstr>
      <vt:lpstr>PowerPoint Presentation</vt:lpstr>
      <vt:lpstr>PowerPoint Presentation</vt:lpstr>
      <vt:lpstr>ADVANCED situation FOLDER</vt:lpstr>
      <vt:lpstr>PowerPoint Presentation</vt:lpstr>
      <vt:lpstr>PowerPoint Presentation</vt:lpstr>
      <vt:lpstr>PowerPoint Presentation</vt:lpstr>
      <vt:lpstr>ADVANCED situation FOLDER</vt:lpstr>
      <vt:lpstr>PowerPoint Presentation</vt:lpstr>
      <vt:lpstr>PowerPoint Presentation</vt:lpstr>
      <vt:lpstr>FINAL DRAINAGE FOLDER</vt:lpstr>
      <vt:lpstr>PowerPoint Presentation</vt:lpstr>
      <vt:lpstr>PowerPoint Presentation</vt:lpstr>
      <vt:lpstr>PowerPoint Presentation</vt:lpstr>
      <vt:lpstr>FINAL DRAINAGE FOLDER</vt:lpstr>
      <vt:lpstr>PowerPoint Presentation</vt:lpstr>
      <vt:lpstr>Drainage design Do’s and don’ts</vt:lpstr>
      <vt:lpstr>Drainage design Do’s and don’ts</vt:lpstr>
      <vt:lpstr>PowerPoint Presentation</vt:lpstr>
      <vt:lpstr>New drainage documentation</vt:lpstr>
      <vt:lpstr>Drainage Structure Tiers</vt:lpstr>
      <vt:lpstr>folder format and requirements</vt:lpstr>
      <vt:lpstr>folder format and requirements</vt:lpstr>
      <vt:lpstr>Items No longer required</vt:lpstr>
      <vt:lpstr>Section 1 – Drainage summary</vt:lpstr>
      <vt:lpstr>Drainage Structure Summary (TC 61-504)</vt:lpstr>
      <vt:lpstr>Section 2 – culverts</vt:lpstr>
      <vt:lpstr>New pipe sheets</vt:lpstr>
      <vt:lpstr>New pipe sheets</vt:lpstr>
      <vt:lpstr>New pipe sheets</vt:lpstr>
      <vt:lpstr>100 year Headwater</vt:lpstr>
      <vt:lpstr>Section 3 – storm sewers</vt:lpstr>
      <vt:lpstr>Section 4 – advanced analysis (required for tier 3 structures, used for other structures when deemed necessary)</vt:lpstr>
      <vt:lpstr>Section 5 – Entrance Pipe</vt:lpstr>
      <vt:lpstr>source file submission</vt:lpstr>
      <vt:lpstr>source file submission</vt:lpstr>
      <vt:lpstr>source file submission</vt:lpstr>
      <vt:lpstr>source file submission</vt:lpstr>
      <vt:lpstr>PowerPoint Presentation</vt:lpstr>
      <vt:lpstr>source file submission format</vt:lpstr>
      <vt:lpstr>Questions?</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Drainage Design Process and Redesign of the Drainage Folder</dc:title>
  <dc:creator>Sheffield, Tyler Q (KYTC)</dc:creator>
  <cp:lastModifiedBy>Matar, Ronald (KYTC)</cp:lastModifiedBy>
  <cp:revision>166</cp:revision>
  <cp:lastPrinted>2017-07-25T12:22:48Z</cp:lastPrinted>
  <dcterms:created xsi:type="dcterms:W3CDTF">2017-07-17T14:32:46Z</dcterms:created>
  <dcterms:modified xsi:type="dcterms:W3CDTF">2017-08-10T17:31:39Z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